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8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2"/>
  </p:notesMasterIdLst>
  <p:sldIdLst>
    <p:sldId id="256" r:id="rId2"/>
    <p:sldId id="300" r:id="rId3"/>
    <p:sldId id="301" r:id="rId4"/>
    <p:sldId id="302" r:id="rId5"/>
    <p:sldId id="275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4" r:id="rId15"/>
    <p:sldId id="295" r:id="rId16"/>
    <p:sldId id="296" r:id="rId17"/>
    <p:sldId id="298" r:id="rId18"/>
    <p:sldId id="299" r:id="rId19"/>
    <p:sldId id="303" r:id="rId20"/>
    <p:sldId id="30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3B5E9E-C2E6-4B80-A2E4-B820815B0B6E}" v="46" dt="2020-08-24T03:02:17.6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3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550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ish Sharma" userId="b799adb9ba789c8f" providerId="LiveId" clId="{513B5E9E-C2E6-4B80-A2E4-B820815B0B6E}"/>
    <pc:docChg chg="custSel modSld">
      <pc:chgData name="Manish Sharma" userId="b799adb9ba789c8f" providerId="LiveId" clId="{513B5E9E-C2E6-4B80-A2E4-B820815B0B6E}" dt="2020-08-24T03:02:17.660" v="59" actId="338"/>
      <pc:docMkLst>
        <pc:docMk/>
      </pc:docMkLst>
      <pc:sldChg chg="addSp delSp modSp">
        <pc:chgData name="Manish Sharma" userId="b799adb9ba789c8f" providerId="LiveId" clId="{513B5E9E-C2E6-4B80-A2E4-B820815B0B6E}" dt="2020-08-24T03:02:17.660" v="59" actId="338"/>
        <pc:sldMkLst>
          <pc:docMk/>
          <pc:sldMk cId="865979522" sldId="302"/>
        </pc:sldMkLst>
        <pc:spChg chg="mod topLvl">
          <ac:chgData name="Manish Sharma" userId="b799adb9ba789c8f" providerId="LiveId" clId="{513B5E9E-C2E6-4B80-A2E4-B820815B0B6E}" dt="2020-08-24T03:02:17.660" v="59" actId="338"/>
          <ac:spMkLst>
            <pc:docMk/>
            <pc:sldMk cId="865979522" sldId="302"/>
            <ac:spMk id="4" creationId="{0CAC0E6E-DFE5-4A7B-A7CA-20DA1021E7C3}"/>
          </ac:spMkLst>
        </pc:spChg>
        <pc:spChg chg="mod topLvl">
          <ac:chgData name="Manish Sharma" userId="b799adb9ba789c8f" providerId="LiveId" clId="{513B5E9E-C2E6-4B80-A2E4-B820815B0B6E}" dt="2020-08-24T03:02:17.660" v="59" actId="338"/>
          <ac:spMkLst>
            <pc:docMk/>
            <pc:sldMk cId="865979522" sldId="302"/>
            <ac:spMk id="6" creationId="{A10A3E22-FE64-4737-8347-F900389E2847}"/>
          </ac:spMkLst>
        </pc:spChg>
        <pc:spChg chg="mod topLvl">
          <ac:chgData name="Manish Sharma" userId="b799adb9ba789c8f" providerId="LiveId" clId="{513B5E9E-C2E6-4B80-A2E4-B820815B0B6E}" dt="2020-08-24T03:02:17.660" v="59" actId="338"/>
          <ac:spMkLst>
            <pc:docMk/>
            <pc:sldMk cId="865979522" sldId="302"/>
            <ac:spMk id="7" creationId="{B63778D7-C0DC-447A-96E5-16F1F452981E}"/>
          </ac:spMkLst>
        </pc:spChg>
        <pc:spChg chg="mod topLvl">
          <ac:chgData name="Manish Sharma" userId="b799adb9ba789c8f" providerId="LiveId" clId="{513B5E9E-C2E6-4B80-A2E4-B820815B0B6E}" dt="2020-08-24T03:02:17.660" v="59" actId="338"/>
          <ac:spMkLst>
            <pc:docMk/>
            <pc:sldMk cId="865979522" sldId="302"/>
            <ac:spMk id="8" creationId="{B819418C-5D49-45C9-B1E7-C0129DF1E7BE}"/>
          </ac:spMkLst>
        </pc:spChg>
        <pc:spChg chg="mod topLvl">
          <ac:chgData name="Manish Sharma" userId="b799adb9ba789c8f" providerId="LiveId" clId="{513B5E9E-C2E6-4B80-A2E4-B820815B0B6E}" dt="2020-08-24T03:02:17.660" v="59" actId="338"/>
          <ac:spMkLst>
            <pc:docMk/>
            <pc:sldMk cId="865979522" sldId="302"/>
            <ac:spMk id="9" creationId="{357A2DBD-F9D3-4A1C-B810-D216FCED4A08}"/>
          </ac:spMkLst>
        </pc:spChg>
        <pc:spChg chg="mod topLvl">
          <ac:chgData name="Manish Sharma" userId="b799adb9ba789c8f" providerId="LiveId" clId="{513B5E9E-C2E6-4B80-A2E4-B820815B0B6E}" dt="2020-08-24T03:02:17.660" v="59" actId="338"/>
          <ac:spMkLst>
            <pc:docMk/>
            <pc:sldMk cId="865979522" sldId="302"/>
            <ac:spMk id="11" creationId="{A91BF5E2-AD20-4719-85EC-2F6899436128}"/>
          </ac:spMkLst>
        </pc:spChg>
        <pc:spChg chg="mod topLvl">
          <ac:chgData name="Manish Sharma" userId="b799adb9ba789c8f" providerId="LiveId" clId="{513B5E9E-C2E6-4B80-A2E4-B820815B0B6E}" dt="2020-08-24T03:02:17.660" v="59" actId="338"/>
          <ac:spMkLst>
            <pc:docMk/>
            <pc:sldMk cId="865979522" sldId="302"/>
            <ac:spMk id="13" creationId="{7CBD6124-5528-44DE-9F30-B01EAE1C2AF6}"/>
          </ac:spMkLst>
        </pc:spChg>
        <pc:spChg chg="mod topLvl">
          <ac:chgData name="Manish Sharma" userId="b799adb9ba789c8f" providerId="LiveId" clId="{513B5E9E-C2E6-4B80-A2E4-B820815B0B6E}" dt="2020-08-24T03:02:17.660" v="59" actId="338"/>
          <ac:spMkLst>
            <pc:docMk/>
            <pc:sldMk cId="865979522" sldId="302"/>
            <ac:spMk id="15" creationId="{6591714E-83DE-46F7-B622-197D716C8AC2}"/>
          </ac:spMkLst>
        </pc:spChg>
        <pc:spChg chg="mod topLvl">
          <ac:chgData name="Manish Sharma" userId="b799adb9ba789c8f" providerId="LiveId" clId="{513B5E9E-C2E6-4B80-A2E4-B820815B0B6E}" dt="2020-08-24T03:02:17.660" v="59" actId="338"/>
          <ac:spMkLst>
            <pc:docMk/>
            <pc:sldMk cId="865979522" sldId="302"/>
            <ac:spMk id="16" creationId="{8B878D61-8CA3-4E1D-A806-487C3080C9CE}"/>
          </ac:spMkLst>
        </pc:spChg>
        <pc:spChg chg="mod topLvl">
          <ac:chgData name="Manish Sharma" userId="b799adb9ba789c8f" providerId="LiveId" clId="{513B5E9E-C2E6-4B80-A2E4-B820815B0B6E}" dt="2020-08-24T03:02:17.660" v="59" actId="338"/>
          <ac:spMkLst>
            <pc:docMk/>
            <pc:sldMk cId="865979522" sldId="302"/>
            <ac:spMk id="17" creationId="{2CBB2A76-319B-41BD-9DF9-5BDA00D5F03F}"/>
          </ac:spMkLst>
        </pc:spChg>
        <pc:spChg chg="mod topLvl">
          <ac:chgData name="Manish Sharma" userId="b799adb9ba789c8f" providerId="LiveId" clId="{513B5E9E-C2E6-4B80-A2E4-B820815B0B6E}" dt="2020-08-24T03:02:17.660" v="59" actId="338"/>
          <ac:spMkLst>
            <pc:docMk/>
            <pc:sldMk cId="865979522" sldId="302"/>
            <ac:spMk id="18" creationId="{01936BDF-38BD-41A6-8AA8-BF39255A0C85}"/>
          </ac:spMkLst>
        </pc:spChg>
        <pc:spChg chg="del mod topLvl">
          <ac:chgData name="Manish Sharma" userId="b799adb9ba789c8f" providerId="LiveId" clId="{513B5E9E-C2E6-4B80-A2E4-B820815B0B6E}" dt="2020-08-24T03:00:28.916" v="43" actId="478"/>
          <ac:spMkLst>
            <pc:docMk/>
            <pc:sldMk cId="865979522" sldId="302"/>
            <ac:spMk id="19" creationId="{2CE47D3A-A8AE-4829-9D4D-347D4A172965}"/>
          </ac:spMkLst>
        </pc:spChg>
        <pc:spChg chg="mod topLvl">
          <ac:chgData name="Manish Sharma" userId="b799adb9ba789c8f" providerId="LiveId" clId="{513B5E9E-C2E6-4B80-A2E4-B820815B0B6E}" dt="2020-08-24T03:02:17.660" v="59" actId="338"/>
          <ac:spMkLst>
            <pc:docMk/>
            <pc:sldMk cId="865979522" sldId="302"/>
            <ac:spMk id="20" creationId="{8CDB696E-4181-475F-860F-EAD71083CA30}"/>
          </ac:spMkLst>
        </pc:spChg>
        <pc:grpChg chg="del mod">
          <ac:chgData name="Manish Sharma" userId="b799adb9ba789c8f" providerId="LiveId" clId="{513B5E9E-C2E6-4B80-A2E4-B820815B0B6E}" dt="2020-08-24T03:00:20.783" v="41" actId="165"/>
          <ac:grpSpMkLst>
            <pc:docMk/>
            <pc:sldMk cId="865979522" sldId="302"/>
            <ac:grpSpMk id="2" creationId="{487BDAA0-26AB-4E10-B11D-8DD3D3AF413C}"/>
          </ac:grpSpMkLst>
        </pc:grpChg>
        <pc:grpChg chg="add del mod">
          <ac:chgData name="Manish Sharma" userId="b799adb9ba789c8f" providerId="LiveId" clId="{513B5E9E-C2E6-4B80-A2E4-B820815B0B6E}" dt="2020-08-24T03:02:00.533" v="58" actId="165"/>
          <ac:grpSpMkLst>
            <pc:docMk/>
            <pc:sldMk cId="865979522" sldId="302"/>
            <ac:grpSpMk id="25" creationId="{D54B953F-E8AE-4C08-8471-FDDDF8AD325C}"/>
          </ac:grpSpMkLst>
        </pc:grpChg>
        <pc:grpChg chg="add mod">
          <ac:chgData name="Manish Sharma" userId="b799adb9ba789c8f" providerId="LiveId" clId="{513B5E9E-C2E6-4B80-A2E4-B820815B0B6E}" dt="2020-08-24T03:02:17.660" v="59" actId="338"/>
          <ac:grpSpMkLst>
            <pc:docMk/>
            <pc:sldMk cId="865979522" sldId="302"/>
            <ac:grpSpMk id="26" creationId="{840F355A-9D88-41A2-9F93-F8F40628F3F8}"/>
          </ac:grpSpMkLst>
        </pc:grpChg>
        <pc:graphicFrameChg chg="del mod">
          <ac:chgData name="Manish Sharma" userId="b799adb9ba789c8f" providerId="LiveId" clId="{513B5E9E-C2E6-4B80-A2E4-B820815B0B6E}" dt="2020-08-24T03:00:12.789" v="40" actId="18245"/>
          <ac:graphicFrameMkLst>
            <pc:docMk/>
            <pc:sldMk cId="865979522" sldId="302"/>
            <ac:graphicFrameMk id="5" creationId="{00000000-0000-0000-0000-000000000000}"/>
          </ac:graphicFrameMkLst>
        </pc:graphicFrameChg>
        <pc:cxnChg chg="add mod">
          <ac:chgData name="Manish Sharma" userId="b799adb9ba789c8f" providerId="LiveId" clId="{513B5E9E-C2E6-4B80-A2E4-B820815B0B6E}" dt="2020-08-24T03:01:36.497" v="56" actId="208"/>
          <ac:cxnSpMkLst>
            <pc:docMk/>
            <pc:sldMk cId="865979522" sldId="302"/>
            <ac:cxnSpMk id="22" creationId="{9530D93D-36B9-4987-B435-3969B425735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86306-42DC-4142-9A2B-ABF439BC7073}" type="datetimeFigureOut">
              <a:rPr lang="en-IN" smtClean="0"/>
              <a:t>24-Aug-2020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7C62A-FFC1-44CF-A1DD-657A38E0C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367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IN" dirty="0"/>
              <a:t>Python programming language is Object-Oriented: Python supports Object- oriented style or technique of programming which encapsulates code within objects.</a:t>
            </a:r>
          </a:p>
          <a:p>
            <a:pPr fontAlgn="base"/>
            <a:r>
              <a:rPr lang="en-IN" dirty="0"/>
              <a:t>Python is a Beginner’s Language: Python is a great language for the beginner-level and supports the development of a wide range of applications from simple text processing to WWW browsers to games.</a:t>
            </a:r>
          </a:p>
          <a:p>
            <a:pPr fontAlgn="base"/>
            <a:r>
              <a:rPr lang="en-IN" dirty="0"/>
              <a:t>Easy-to-learn: Python has few keywords, simple structure, and a clearly defined syntax which allows the student to pick up the language quickly.</a:t>
            </a:r>
          </a:p>
          <a:p>
            <a:pPr fontAlgn="base"/>
            <a:r>
              <a:rPr lang="en-IN" dirty="0"/>
              <a:t>Easy-to-read: Python code is more clearly defined and easy to understand.</a:t>
            </a:r>
          </a:p>
          <a:p>
            <a:pPr fontAlgn="base"/>
            <a:r>
              <a:rPr lang="en-IN" dirty="0"/>
              <a:t>Easy-to-maintain: Python’s source code is fairly easy-to maintain its simplicity.</a:t>
            </a:r>
          </a:p>
          <a:p>
            <a:pPr fontAlgn="base"/>
            <a:r>
              <a:rPr lang="en-IN" dirty="0"/>
              <a:t>A broad standard library: Python’s bulk of the library is very portable and cross-platform compatible on UNIX, Windows, and Mac(Apple).</a:t>
            </a:r>
          </a:p>
          <a:p>
            <a:pPr fontAlgn="base"/>
            <a:r>
              <a:rPr lang="en-IN" dirty="0"/>
              <a:t>Portable: Python can run on a wide variety of hardware platforms and has the same interface on all platforms probably.</a:t>
            </a:r>
          </a:p>
          <a:p>
            <a:pPr fontAlgn="base"/>
            <a:r>
              <a:rPr lang="en-IN" dirty="0"/>
              <a:t>Databases: Python provides interfaces to all major database.</a:t>
            </a:r>
          </a:p>
          <a:p>
            <a:pPr fontAlgn="base"/>
            <a:r>
              <a:rPr lang="en-IN" dirty="0"/>
              <a:t>Fewer lines of codes: Codes written in python completes in fewer lines thus reducing length of code and making it easier to code faster with more efficiency.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7C62A-FFC1-44CF-A1DD-657A38E0C31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31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7685-05A7-4231-9168-C15F4776203C}" type="datetimeFigureOut">
              <a:rPr lang="en-IN" smtClean="0"/>
              <a:t>24-Aug-2020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8ED6-640A-46F6-B69E-A6663B06F4D2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8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7685-05A7-4231-9168-C15F4776203C}" type="datetimeFigureOut">
              <a:rPr lang="en-IN" smtClean="0"/>
              <a:t>24-Aug-2020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8ED6-640A-46F6-B69E-A6663B06F4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53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7685-05A7-4231-9168-C15F4776203C}" type="datetimeFigureOut">
              <a:rPr lang="en-IN" smtClean="0"/>
              <a:t>24-Aug-2020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8ED6-640A-46F6-B69E-A6663B06F4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869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250" y="1845734"/>
            <a:ext cx="11344460" cy="4023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7685-05A7-4231-9168-C15F4776203C}" type="datetimeFigureOut">
              <a:rPr lang="en-IN" smtClean="0"/>
              <a:t>24-Aug-2020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250" y="286603"/>
            <a:ext cx="11344460" cy="1450757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8ED6-640A-46F6-B69E-A6663B06F4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466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7685-05A7-4231-9168-C15F4776203C}" type="datetimeFigureOut">
              <a:rPr lang="en-IN" smtClean="0"/>
              <a:t>24-Aug-2020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8ED6-640A-46F6-B69E-A6663B06F4D2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41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7685-05A7-4231-9168-C15F4776203C}" type="datetimeFigureOut">
              <a:rPr lang="en-IN" smtClean="0"/>
              <a:t>24-Aug-2020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8ED6-640A-46F6-B69E-A6663B06F4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51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7685-05A7-4231-9168-C15F4776203C}" type="datetimeFigureOut">
              <a:rPr lang="en-IN" smtClean="0"/>
              <a:t>24-Aug-2020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8ED6-640A-46F6-B69E-A6663B06F4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83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7685-05A7-4231-9168-C15F4776203C}" type="datetimeFigureOut">
              <a:rPr lang="en-IN" smtClean="0"/>
              <a:t>24-Aug-2020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8ED6-640A-46F6-B69E-A6663B06F4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034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7685-05A7-4231-9168-C15F4776203C}" type="datetimeFigureOut">
              <a:rPr lang="en-IN" smtClean="0"/>
              <a:t>24-Aug-2020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8ED6-640A-46F6-B69E-A6663B06F4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559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2807685-05A7-4231-9168-C15F4776203C}" type="datetimeFigureOut">
              <a:rPr lang="en-IN" smtClean="0"/>
              <a:t>24-Aug-2020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058ED6-640A-46F6-B69E-A6663B06F4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233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7685-05A7-4231-9168-C15F4776203C}" type="datetimeFigureOut">
              <a:rPr lang="en-IN" smtClean="0"/>
              <a:t>24-Aug-2020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8ED6-640A-46F6-B69E-A6663B06F4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31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2807685-05A7-4231-9168-C15F4776203C}" type="datetimeFigureOut">
              <a:rPr lang="en-IN" smtClean="0"/>
              <a:t>24-Aug-2020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B058ED6-640A-46F6-B69E-A6663B06F4D2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81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ython.org/" TargetMode="External"/><Relationship Id="rId7" Type="http://schemas.openxmlformats.org/officeDocument/2006/relationships/hyperlink" Target="http://micropython.org/" TargetMode="External"/><Relationship Id="rId2" Type="http://schemas.openxmlformats.org/officeDocument/2006/relationships/hyperlink" Target="http://ironpython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ckless.com/" TargetMode="External"/><Relationship Id="rId5" Type="http://schemas.openxmlformats.org/officeDocument/2006/relationships/hyperlink" Target="http://speed.pypy.org/" TargetMode="External"/><Relationship Id="rId4" Type="http://schemas.openxmlformats.org/officeDocument/2006/relationships/hyperlink" Target="http://pypy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5A1B47C8-47A0-4A88-8830-6DEA3B5DE3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http://www.andnepal.com/wp-content/uploads/2017/12/python-logo.png">
            <a:extLst>
              <a:ext uri="{FF2B5EF4-FFF2-40B4-BE49-F238E27FC236}">
                <a16:creationId xmlns:a16="http://schemas.microsoft.com/office/drawing/2014/main" id="{168860EE-3E48-401A-B532-AA5F0B3B1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2912" y="640080"/>
            <a:ext cx="557784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984BBFDD-E720-4805-A9C8-129FBBF6DD7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AC4BE46-4A77-42FE-9D15-065CDB2F84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5A1909-906F-4055-BD9A-D37F0EC89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6885" y="640080"/>
            <a:ext cx="3659246" cy="2926080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rgbClr val="FFFFFF"/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34910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4BDB0F-2270-4D89-8EFB-9FE810EEB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867946" cy="5646208"/>
          </a:xfrm>
        </p:spPr>
        <p:txBody>
          <a:bodyPr anchor="ctr">
            <a:normAutofit/>
          </a:bodyPr>
          <a:lstStyle/>
          <a:p>
            <a:pPr algn="just"/>
            <a:r>
              <a:rPr lang="en-IN" b="1" dirty="0"/>
              <a:t>Big data and analytics</a:t>
            </a:r>
          </a:p>
          <a:p>
            <a:pPr algn="just"/>
            <a:r>
              <a:rPr lang="en-IN" dirty="0"/>
              <a:t>Due to its simple usage and wide set of data processing libraries, python is the No. 1 contender for big data processing.</a:t>
            </a:r>
          </a:p>
          <a:p>
            <a:pPr algn="just"/>
            <a:r>
              <a:rPr lang="en-IN" dirty="0"/>
              <a:t>Another reason that python is used widely for big data processing is its ability to </a:t>
            </a:r>
          </a:p>
          <a:p>
            <a:pPr lvl="1" algn="just"/>
            <a:r>
              <a:rPr lang="en-IN" dirty="0"/>
              <a:t>Integrate easily with web applications </a:t>
            </a:r>
          </a:p>
          <a:p>
            <a:pPr lvl="1" algn="just"/>
            <a:r>
              <a:rPr lang="en-IN" dirty="0"/>
              <a:t>Generating quick insights</a:t>
            </a:r>
          </a:p>
          <a:p>
            <a:pPr lvl="1" algn="just"/>
            <a:r>
              <a:rPr lang="en-IN" dirty="0"/>
              <a:t>Handling large amount of data sets </a:t>
            </a:r>
          </a:p>
          <a:p>
            <a:pPr lvl="1" algn="just"/>
            <a:r>
              <a:rPr lang="en-IN" dirty="0"/>
              <a:t>Presence of high performance toolkits and libraries.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FE1699-EA1A-4CE7-982F-8A5E9E8A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IN" sz="3600">
                <a:solidFill>
                  <a:srgbClr val="FFFFFF"/>
                </a:solidFill>
              </a:rPr>
              <a:t>Future technologies relying on python</a:t>
            </a:r>
          </a:p>
        </p:txBody>
      </p:sp>
    </p:spTree>
    <p:extLst>
      <p:ext uri="{BB962C8B-B14F-4D97-AF65-F5344CB8AC3E}">
        <p14:creationId xmlns:p14="http://schemas.microsoft.com/office/powerpoint/2010/main" val="3883255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B1D8C1-937E-43DE-9F4F-0DF36F59D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882" y="963507"/>
            <a:ext cx="6285389" cy="4938851"/>
          </a:xfrm>
        </p:spPr>
        <p:txBody>
          <a:bodyPr anchor="ctr">
            <a:normAutofit/>
          </a:bodyPr>
          <a:lstStyle/>
          <a:p>
            <a:pPr lvl="1"/>
            <a:r>
              <a:rPr lang="en-IN" dirty="0"/>
              <a:t>Uber</a:t>
            </a:r>
          </a:p>
          <a:p>
            <a:pPr lvl="1"/>
            <a:r>
              <a:rPr lang="en-IN" dirty="0"/>
              <a:t>Instagram</a:t>
            </a:r>
          </a:p>
          <a:p>
            <a:pPr lvl="1"/>
            <a:r>
              <a:rPr lang="en-IN" dirty="0"/>
              <a:t>YouTube</a:t>
            </a:r>
          </a:p>
          <a:p>
            <a:pPr lvl="1"/>
            <a:r>
              <a:rPr lang="en-IN" dirty="0"/>
              <a:t>Quora</a:t>
            </a:r>
          </a:p>
          <a:p>
            <a:pPr lvl="1"/>
            <a:r>
              <a:rPr lang="en-IN" dirty="0"/>
              <a:t>Reddit</a:t>
            </a:r>
          </a:p>
          <a:p>
            <a:pPr lvl="1"/>
            <a:r>
              <a:rPr lang="en-IN" dirty="0"/>
              <a:t>Spotify</a:t>
            </a:r>
          </a:p>
          <a:p>
            <a:pPr lvl="1"/>
            <a:r>
              <a:rPr lang="en-IN" dirty="0"/>
              <a:t>Flipkart</a:t>
            </a:r>
          </a:p>
          <a:p>
            <a:pPr lvl="1"/>
            <a:r>
              <a:rPr lang="en-IN" dirty="0"/>
              <a:t>Pinterest</a:t>
            </a:r>
          </a:p>
          <a:p>
            <a:pPr lvl="1"/>
            <a:r>
              <a:rPr lang="en-IN" dirty="0"/>
              <a:t>Slack</a:t>
            </a:r>
          </a:p>
          <a:p>
            <a:pPr lvl="1"/>
            <a:r>
              <a:rPr lang="en-IN" dirty="0"/>
              <a:t>Dropbox</a:t>
            </a:r>
          </a:p>
          <a:p>
            <a:pPr lvl="1"/>
            <a:r>
              <a:rPr lang="en-IN" dirty="0"/>
              <a:t>NASA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E7772F-14A6-42C3-8C00-8309D64B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anchor="ctr">
            <a:normAutofit/>
          </a:bodyPr>
          <a:lstStyle/>
          <a:p>
            <a:pPr algn="r"/>
            <a:r>
              <a:rPr lang="en-IN" sz="4400"/>
              <a:t>Websites developed under python</a:t>
            </a:r>
          </a:p>
        </p:txBody>
      </p:sp>
    </p:spTree>
    <p:extLst>
      <p:ext uri="{BB962C8B-B14F-4D97-AF65-F5344CB8AC3E}">
        <p14:creationId xmlns:p14="http://schemas.microsoft.com/office/powerpoint/2010/main" val="188901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C8DD82D3-D002-45B0-B16A-82B3DA4EFD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4C15B19B-E7BB-4060-B12F-3CDA8EF16A5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0">
            <a:extLst>
              <a:ext uri="{FF2B5EF4-FFF2-40B4-BE49-F238E27FC236}">
                <a16:creationId xmlns:a16="http://schemas.microsoft.com/office/drawing/2014/main" id="{9F09C252-16FE-4557-AD6D-BB5CA773496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DDCE0D-A2ED-4D8B-BC4C-89A086A2F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019" y="643466"/>
            <a:ext cx="7560499" cy="5225628"/>
          </a:xfrm>
        </p:spPr>
        <p:txBody>
          <a:bodyPr anchor="ctr">
            <a:normAutofit/>
          </a:bodyPr>
          <a:lstStyle/>
          <a:p>
            <a:pPr algn="just"/>
            <a:r>
              <a:rPr lang="en-IN" sz="3200" dirty="0"/>
              <a:t>Some of the job profiles associated with python are:</a:t>
            </a:r>
          </a:p>
          <a:p>
            <a:pPr lvl="1" algn="just"/>
            <a:r>
              <a:rPr lang="en-IN" sz="2800" dirty="0"/>
              <a:t>Software engineer</a:t>
            </a:r>
          </a:p>
          <a:p>
            <a:pPr lvl="1" algn="just"/>
            <a:r>
              <a:rPr lang="en-IN" sz="2800" dirty="0"/>
              <a:t>Research analyst</a:t>
            </a:r>
          </a:p>
          <a:p>
            <a:pPr lvl="1" algn="just"/>
            <a:r>
              <a:rPr lang="en-IN" sz="2800" dirty="0"/>
              <a:t>Data analyst</a:t>
            </a:r>
          </a:p>
          <a:p>
            <a:pPr lvl="1" algn="just"/>
            <a:r>
              <a:rPr lang="en-IN" sz="2800" dirty="0"/>
              <a:t>Data scientist</a:t>
            </a:r>
          </a:p>
          <a:p>
            <a:pPr lvl="1" algn="just"/>
            <a:r>
              <a:rPr lang="en-IN" sz="2800" dirty="0"/>
              <a:t>Software developer</a:t>
            </a:r>
          </a:p>
          <a:p>
            <a:pPr lvl="1" algn="just"/>
            <a:r>
              <a:rPr lang="en-IN" sz="2800" dirty="0"/>
              <a:t>Networking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41DA7C-7521-4383-BF63-BA55D8EC6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225627"/>
          </a:xfrm>
        </p:spPr>
        <p:txBody>
          <a:bodyPr anchor="ctr">
            <a:normAutofit/>
          </a:bodyPr>
          <a:lstStyle/>
          <a:p>
            <a:r>
              <a:rPr lang="en-IN" sz="3600" b="1"/>
              <a:t>Python as a career</a:t>
            </a:r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1648545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11973C2-EB8B-452A-A698-4A252FD3AE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0162E77-11AD-44A7-84EC-40C59EEFBD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B158E9-1B40-4CD6-95F0-95CA11DF7B7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CBBC46D-0091-49E8-90AD-111012F94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47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sp>
        <p:nvSpPr>
          <p:cNvPr id="26" name="Content Placeholder 8"/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r>
              <a:rPr lang="en-US" dirty="0"/>
              <a:t>For Web Development</a:t>
            </a:r>
          </a:p>
        </p:txBody>
      </p:sp>
      <p:pic>
        <p:nvPicPr>
          <p:cNvPr id="3076" name="Picture 4" descr="Image result for python">
            <a:extLst>
              <a:ext uri="{FF2B5EF4-FFF2-40B4-BE49-F238E27FC236}">
                <a16:creationId xmlns:a16="http://schemas.microsoft.com/office/drawing/2014/main" id="{AA15AD22-BF29-49C2-A5C5-A8A42622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575726"/>
            <a:ext cx="3905655" cy="115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python django logo">
            <a:extLst>
              <a:ext uri="{FF2B5EF4-FFF2-40B4-BE49-F238E27FC236}">
                <a16:creationId xmlns:a16="http://schemas.microsoft.com/office/drawing/2014/main" id="{68557B2F-E634-4A41-9F51-3FF2DB401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617" y="3630211"/>
            <a:ext cx="2318426" cy="80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python flask logo">
            <a:extLst>
              <a:ext uri="{FF2B5EF4-FFF2-40B4-BE49-F238E27FC236}">
                <a16:creationId xmlns:a16="http://schemas.microsoft.com/office/drawing/2014/main" id="{238A564A-57FF-4AC7-B9C9-005F55E93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110" y="3498280"/>
            <a:ext cx="2738336" cy="107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python pyramid logo">
            <a:extLst>
              <a:ext uri="{FF2B5EF4-FFF2-40B4-BE49-F238E27FC236}">
                <a16:creationId xmlns:a16="http://schemas.microsoft.com/office/drawing/2014/main" id="{41A4842D-C67D-4AD4-8136-2B721FF4C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088" y="5256640"/>
            <a:ext cx="3510044" cy="80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661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1973C2-EB8B-452A-A698-4A252FD3AE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0162E77-11AD-44A7-84EC-40C59EEFBD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B158E9-1B40-4CD6-95F0-95CA11DF7B7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270BC2C-DA1A-4459-B5B1-6474339B0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" r="2" b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CB63AA-8CA8-4314-A2DD-72BA64FB0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r>
              <a:rPr lang="en-IN" dirty="0"/>
              <a:t>For Science</a:t>
            </a:r>
          </a:p>
        </p:txBody>
      </p:sp>
      <p:pic>
        <p:nvPicPr>
          <p:cNvPr id="19" name="Picture 4" descr="Image result for python">
            <a:extLst>
              <a:ext uri="{FF2B5EF4-FFF2-40B4-BE49-F238E27FC236}">
                <a16:creationId xmlns:a16="http://schemas.microsoft.com/office/drawing/2014/main" id="{9FFF49B8-BD49-4207-878E-136E0F8D7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575726"/>
            <a:ext cx="3905655" cy="115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EEE5CF8-B779-479D-BA9A-B8145B006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9460" y="3155013"/>
            <a:ext cx="3821382" cy="700586"/>
          </a:xfrm>
          <a:prstGeom prst="rect">
            <a:avLst/>
          </a:prstGeom>
        </p:spPr>
      </p:pic>
      <p:pic>
        <p:nvPicPr>
          <p:cNvPr id="4108" name="Picture 12" descr="Related image">
            <a:extLst>
              <a:ext uri="{FF2B5EF4-FFF2-40B4-BE49-F238E27FC236}">
                <a16:creationId xmlns:a16="http://schemas.microsoft.com/office/drawing/2014/main" id="{7A78611F-515D-470A-8433-BF1A46AF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156" y="4235360"/>
            <a:ext cx="1720226" cy="9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Related image">
            <a:extLst>
              <a:ext uri="{FF2B5EF4-FFF2-40B4-BE49-F238E27FC236}">
                <a16:creationId xmlns:a16="http://schemas.microsoft.com/office/drawing/2014/main" id="{D6C7FAC6-D116-4C7A-B209-84F61C2C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139" y="4015406"/>
            <a:ext cx="2287241" cy="140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EAB3AFB-145A-43D0-A379-8D4E2558E0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4428" y="5673015"/>
            <a:ext cx="2891447" cy="8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51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11973C2-EB8B-452A-A698-4A252FD3AE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162E77-11AD-44A7-84EC-40C59EEFBD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B158E9-1B40-4CD6-95F0-95CA11DF7B7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F8433C11-2E63-44C7-8C8B-0528FA3D5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" r="2" b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F30C8554-4F18-41A4-9A30-86CC73A53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r>
              <a:rPr lang="en-US" dirty="0"/>
              <a:t>For Cloud Configuration</a:t>
            </a:r>
          </a:p>
        </p:txBody>
      </p:sp>
      <p:pic>
        <p:nvPicPr>
          <p:cNvPr id="14" name="Picture 4" descr="Image result for python">
            <a:extLst>
              <a:ext uri="{FF2B5EF4-FFF2-40B4-BE49-F238E27FC236}">
                <a16:creationId xmlns:a16="http://schemas.microsoft.com/office/drawing/2014/main" id="{4C19147A-24E8-41DE-AB49-D9305DB66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575726"/>
            <a:ext cx="3905655" cy="115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python Ansible logo">
            <a:extLst>
              <a:ext uri="{FF2B5EF4-FFF2-40B4-BE49-F238E27FC236}">
                <a16:creationId xmlns:a16="http://schemas.microsoft.com/office/drawing/2014/main" id="{20C8938F-164D-40C9-B4B9-E430A618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805" y="3413865"/>
            <a:ext cx="2236728" cy="65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A04BE12-FB0D-47EF-B385-01E23D986462}"/>
              </a:ext>
            </a:extLst>
          </p:cNvPr>
          <p:cNvGrpSpPr/>
          <p:nvPr/>
        </p:nvGrpSpPr>
        <p:grpSpPr>
          <a:xfrm>
            <a:off x="9203153" y="2868792"/>
            <a:ext cx="2257713" cy="1741818"/>
            <a:chOff x="9292030" y="3331157"/>
            <a:chExt cx="2257713" cy="1741818"/>
          </a:xfrm>
        </p:grpSpPr>
        <p:pic>
          <p:nvPicPr>
            <p:cNvPr id="20" name="Picture 4" descr="Image result for AWS logo">
              <a:extLst>
                <a:ext uri="{FF2B5EF4-FFF2-40B4-BE49-F238E27FC236}">
                  <a16:creationId xmlns:a16="http://schemas.microsoft.com/office/drawing/2014/main" id="{2A23F0AE-F9EF-4E1E-9FBF-EA8839A33C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2030" y="4223981"/>
              <a:ext cx="2257713" cy="848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D7CB52-9B70-4CFC-8601-CE85CE8A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50190" y="3331157"/>
              <a:ext cx="899553" cy="1187081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3762204-836A-4E5E-AA30-D9566FFD2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6916" y="4563469"/>
            <a:ext cx="2189083" cy="184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54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1973C2-EB8B-452A-A698-4A252FD3AE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162E77-11AD-44A7-84EC-40C59EEFBD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B158E9-1B40-4CD6-95F0-95CA11DF7B7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B21E845-7505-4A8B-AAA7-7F0FAA3C6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47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36E9E84-10DC-4719-89FB-DB53F12BF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r>
              <a:rPr lang="en-US" dirty="0"/>
              <a:t>For Data Analytics</a:t>
            </a:r>
          </a:p>
        </p:txBody>
      </p:sp>
      <p:pic>
        <p:nvPicPr>
          <p:cNvPr id="12" name="Picture 4" descr="Image result for python">
            <a:extLst>
              <a:ext uri="{FF2B5EF4-FFF2-40B4-BE49-F238E27FC236}">
                <a16:creationId xmlns:a16="http://schemas.microsoft.com/office/drawing/2014/main" id="{0E1D57B7-99E3-4FF2-A830-C51CF1321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575726"/>
            <a:ext cx="3905655" cy="115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pandas data analysis">
            <a:extLst>
              <a:ext uri="{FF2B5EF4-FFF2-40B4-BE49-F238E27FC236}">
                <a16:creationId xmlns:a16="http://schemas.microsoft.com/office/drawing/2014/main" id="{C8ACD85D-DD2B-49AB-BD09-4D78634C7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958" y="3104362"/>
            <a:ext cx="3151541" cy="65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matplotlib">
            <a:extLst>
              <a:ext uri="{FF2B5EF4-FFF2-40B4-BE49-F238E27FC236}">
                <a16:creationId xmlns:a16="http://schemas.microsoft.com/office/drawing/2014/main" id="{150879D7-A3CF-4365-82D2-95F771E4A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617" y="4284617"/>
            <a:ext cx="3151541" cy="75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EE40F15-9AAD-4EC6-9182-FD9932288AAD}"/>
              </a:ext>
            </a:extLst>
          </p:cNvPr>
          <p:cNvGrpSpPr/>
          <p:nvPr/>
        </p:nvGrpSpPr>
        <p:grpSpPr>
          <a:xfrm>
            <a:off x="5287617" y="5316005"/>
            <a:ext cx="2378609" cy="902781"/>
            <a:chOff x="5287617" y="4891308"/>
            <a:chExt cx="2387675" cy="939865"/>
          </a:xfrm>
        </p:grpSpPr>
        <p:pic>
          <p:nvPicPr>
            <p:cNvPr id="7174" name="Picture 6" descr="Image result for Bokeh python logo">
              <a:extLst>
                <a:ext uri="{FF2B5EF4-FFF2-40B4-BE49-F238E27FC236}">
                  <a16:creationId xmlns:a16="http://schemas.microsoft.com/office/drawing/2014/main" id="{67638034-14C3-437C-9CDA-0EEB086BE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617" y="4891308"/>
              <a:ext cx="939865" cy="939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F7E1C41-5105-4DD8-97A8-1CFF9DA51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81804" y="5107467"/>
              <a:ext cx="1493488" cy="513276"/>
            </a:xfrm>
            <a:prstGeom prst="rect">
              <a:avLst/>
            </a:prstGeom>
          </p:spPr>
        </p:pic>
      </p:grpSp>
      <p:pic>
        <p:nvPicPr>
          <p:cNvPr id="1026" name="Picture 2" descr="Image result for TensorFlow python logo">
            <a:extLst>
              <a:ext uri="{FF2B5EF4-FFF2-40B4-BE49-F238E27FC236}">
                <a16:creationId xmlns:a16="http://schemas.microsoft.com/office/drawing/2014/main" id="{3A18CA68-88EB-47CA-9903-8F33C56BF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756" y="3734243"/>
            <a:ext cx="1320642" cy="110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cikit python logo">
            <a:extLst>
              <a:ext uri="{FF2B5EF4-FFF2-40B4-BE49-F238E27FC236}">
                <a16:creationId xmlns:a16="http://schemas.microsoft.com/office/drawing/2014/main" id="{516BB3F6-69D6-46E3-8E41-EA73485C0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814" y="5256761"/>
            <a:ext cx="26955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64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DCB2892-197A-4F51-8C78-6CA321B53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9168521" y="-2"/>
            <a:ext cx="3005547" cy="6858000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A3A60B96-FA47-43B7-98FB-DDA5D11D9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107307" y="0"/>
            <a:ext cx="3004968" cy="685800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DA4D19A-9800-4E87-B084-B08F031BDE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0" y="0"/>
            <a:ext cx="300554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F1F38-2A51-4442-8FB0-1D13662C01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3053359" y="-1"/>
            <a:ext cx="3005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47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F9826FA-E0BB-436A-88C6-0AE3DD50BAF9}"/>
              </a:ext>
            </a:extLst>
          </p:cNvPr>
          <p:cNvSpPr txBox="1"/>
          <p:nvPr/>
        </p:nvSpPr>
        <p:spPr>
          <a:xfrm>
            <a:off x="6744482" y="5481043"/>
            <a:ext cx="28765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448EBE"/>
                </a:solidFill>
                <a:latin typeface="Calibri"/>
                <a:cs typeface="Calibri"/>
              </a:rPr>
              <a:t>collections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3088F54-8BE1-48BB-BA9A-F4B82A1D55C6}"/>
              </a:ext>
            </a:extLst>
          </p:cNvPr>
          <p:cNvSpPr txBox="1"/>
          <p:nvPr/>
        </p:nvSpPr>
        <p:spPr>
          <a:xfrm>
            <a:off x="8380487" y="3254580"/>
            <a:ext cx="222395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0" dirty="0">
                <a:solidFill>
                  <a:srgbClr val="448EBE"/>
                </a:solidFill>
                <a:latin typeface="Calibri"/>
                <a:cs typeface="Calibri"/>
              </a:rPr>
              <a:t>standard</a:t>
            </a:r>
            <a:r>
              <a:rPr sz="2400" spc="-140" dirty="0">
                <a:solidFill>
                  <a:srgbClr val="448EBE"/>
                </a:solidFill>
                <a:latin typeface="Calibri"/>
                <a:cs typeface="Calibri"/>
              </a:rPr>
              <a:t> </a:t>
            </a:r>
            <a:r>
              <a:rPr sz="2400" spc="30" dirty="0">
                <a:solidFill>
                  <a:srgbClr val="448EBE"/>
                </a:solidFill>
                <a:latin typeface="Calibri"/>
                <a:cs typeface="Calibri"/>
              </a:rPr>
              <a:t>library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E9D66F0-3A7C-4104-B2F1-A82769E59B54}"/>
              </a:ext>
            </a:extLst>
          </p:cNvPr>
          <p:cNvSpPr txBox="1"/>
          <p:nvPr/>
        </p:nvSpPr>
        <p:spPr>
          <a:xfrm>
            <a:off x="567287" y="1983066"/>
            <a:ext cx="3133725" cy="1392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08100">
              <a:lnSpc>
                <a:spcPct val="100000"/>
              </a:lnSpc>
              <a:spcBef>
                <a:spcPts val="100"/>
              </a:spcBef>
            </a:pPr>
            <a:r>
              <a:rPr sz="2400" spc="125" dirty="0">
                <a:solidFill>
                  <a:srgbClr val="448EBE"/>
                </a:solidFill>
                <a:latin typeface="Calibri"/>
                <a:cs typeface="Calibri"/>
              </a:rPr>
              <a:t>c</a:t>
            </a:r>
            <a:r>
              <a:rPr sz="2400" spc="15" dirty="0">
                <a:solidFill>
                  <a:srgbClr val="448EBE"/>
                </a:solidFill>
                <a:latin typeface="Calibri"/>
                <a:cs typeface="Calibri"/>
              </a:rPr>
              <a:t>lasses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00"/>
              </a:spcBef>
            </a:pPr>
            <a:r>
              <a:rPr sz="2400" spc="90" dirty="0">
                <a:solidFill>
                  <a:srgbClr val="448EBE"/>
                </a:solidFill>
                <a:latin typeface="Calibri"/>
                <a:cs typeface="Calibri"/>
              </a:rPr>
              <a:t>modules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064EB06-DB50-44B3-9E6E-A1A66C44110E}"/>
              </a:ext>
            </a:extLst>
          </p:cNvPr>
          <p:cNvSpPr txBox="1"/>
          <p:nvPr/>
        </p:nvSpPr>
        <p:spPr>
          <a:xfrm>
            <a:off x="1420775" y="4596244"/>
            <a:ext cx="25463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0" dirty="0">
                <a:solidFill>
                  <a:srgbClr val="448EBE"/>
                </a:solidFill>
                <a:latin typeface="Calibri"/>
                <a:cs typeface="Calibri"/>
              </a:rPr>
              <a:t>r</a:t>
            </a:r>
            <a:r>
              <a:rPr sz="2400" spc="30" dirty="0">
                <a:solidFill>
                  <a:srgbClr val="448EBE"/>
                </a:solidFill>
                <a:latin typeface="Calibri"/>
                <a:cs typeface="Calibri"/>
              </a:rPr>
              <a:t>esou</a:t>
            </a:r>
            <a:r>
              <a:rPr sz="2400" spc="-25" dirty="0">
                <a:solidFill>
                  <a:srgbClr val="448EBE"/>
                </a:solidFill>
                <a:latin typeface="Calibri"/>
                <a:cs typeface="Calibri"/>
              </a:rPr>
              <a:t>r</a:t>
            </a:r>
            <a:r>
              <a:rPr sz="2400" spc="95" dirty="0">
                <a:solidFill>
                  <a:srgbClr val="448EBE"/>
                </a:solidFill>
                <a:latin typeface="Calibri"/>
                <a:cs typeface="Calibri"/>
              </a:rPr>
              <a:t>c</a:t>
            </a:r>
            <a:r>
              <a:rPr sz="2400" spc="10" dirty="0">
                <a:solidFill>
                  <a:srgbClr val="448EBE"/>
                </a:solidFill>
                <a:latin typeface="Calibri"/>
                <a:cs typeface="Calibri"/>
              </a:rPr>
              <a:t>e</a:t>
            </a:r>
            <a:r>
              <a:rPr sz="2400" spc="15" dirty="0">
                <a:solidFill>
                  <a:srgbClr val="448EBE"/>
                </a:solidFill>
                <a:latin typeface="Calibri"/>
                <a:cs typeface="Calibri"/>
              </a:rPr>
              <a:t>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C5C44A2-42A7-479B-8D78-2E5A3DBB1B1A}"/>
              </a:ext>
            </a:extLst>
          </p:cNvPr>
          <p:cNvSpPr txBox="1"/>
          <p:nvPr/>
        </p:nvSpPr>
        <p:spPr>
          <a:xfrm>
            <a:off x="9525000" y="4978400"/>
            <a:ext cx="28975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448EBE"/>
                </a:solidFill>
                <a:latin typeface="Calibri"/>
                <a:cs typeface="Calibri"/>
              </a:rPr>
              <a:t>exceptions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F161D49-B2E6-4767-BEC5-8B6290EC917D}"/>
              </a:ext>
            </a:extLst>
          </p:cNvPr>
          <p:cNvSpPr txBox="1"/>
          <p:nvPr/>
        </p:nvSpPr>
        <p:spPr>
          <a:xfrm>
            <a:off x="6288125" y="448353"/>
            <a:ext cx="4992365" cy="196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solidFill>
                  <a:srgbClr val="448EBE"/>
                </a:solidFill>
                <a:latin typeface="Calibri"/>
                <a:cs typeface="Calibri"/>
              </a:rPr>
              <a:t>comprehensions</a:t>
            </a:r>
            <a:endParaRPr sz="2400" dirty="0">
              <a:latin typeface="Calibri"/>
              <a:cs typeface="Calibri"/>
            </a:endParaRPr>
          </a:p>
          <a:p>
            <a:pPr marL="152400">
              <a:lnSpc>
                <a:spcPct val="100000"/>
              </a:lnSpc>
              <a:spcBef>
                <a:spcPts val="5000"/>
              </a:spcBef>
            </a:pPr>
            <a:r>
              <a:rPr sz="2400" spc="75" dirty="0">
                <a:solidFill>
                  <a:srgbClr val="448EBE"/>
                </a:solidFill>
                <a:latin typeface="Calibri"/>
                <a:cs typeface="Calibri"/>
              </a:rPr>
              <a:t>REPL</a:t>
            </a:r>
            <a:endParaRPr sz="2400" dirty="0">
              <a:latin typeface="Calibri"/>
              <a:cs typeface="Calibri"/>
            </a:endParaRPr>
          </a:p>
          <a:p>
            <a:pPr marL="2527300">
              <a:lnSpc>
                <a:spcPct val="100000"/>
              </a:lnSpc>
              <a:spcBef>
                <a:spcPts val="1600"/>
              </a:spcBef>
            </a:pPr>
            <a:r>
              <a:rPr sz="2400" spc="210" dirty="0">
                <a:solidFill>
                  <a:srgbClr val="448EBE"/>
                </a:solidFill>
                <a:latin typeface="Calibri"/>
                <a:cs typeface="Calibri"/>
              </a:rPr>
              <a:t>p</a:t>
            </a:r>
            <a:r>
              <a:rPr sz="2400" spc="65" dirty="0">
                <a:solidFill>
                  <a:srgbClr val="448EBE"/>
                </a:solidFill>
                <a:latin typeface="Calibri"/>
                <a:cs typeface="Calibri"/>
              </a:rPr>
              <a:t>ac</a:t>
            </a:r>
            <a:r>
              <a:rPr sz="2400" spc="155" dirty="0">
                <a:solidFill>
                  <a:srgbClr val="448EBE"/>
                </a:solidFill>
                <a:latin typeface="Calibri"/>
                <a:cs typeface="Calibri"/>
              </a:rPr>
              <a:t>k</a:t>
            </a:r>
            <a:r>
              <a:rPr sz="2400" spc="225" dirty="0">
                <a:solidFill>
                  <a:srgbClr val="448EBE"/>
                </a:solidFill>
                <a:latin typeface="Calibri"/>
                <a:cs typeface="Calibri"/>
              </a:rPr>
              <a:t>a</a:t>
            </a:r>
            <a:r>
              <a:rPr sz="2400" spc="195" dirty="0">
                <a:solidFill>
                  <a:srgbClr val="448EBE"/>
                </a:solidFill>
                <a:latin typeface="Calibri"/>
                <a:cs typeface="Calibri"/>
              </a:rPr>
              <a:t>g</a:t>
            </a:r>
            <a:r>
              <a:rPr sz="2400" spc="200" dirty="0">
                <a:solidFill>
                  <a:srgbClr val="448EBE"/>
                </a:solidFill>
                <a:latin typeface="Calibri"/>
                <a:cs typeface="Calibri"/>
              </a:rPr>
              <a:t>ing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08505B2-4CB4-4B78-BE1A-6CB119DF96B0}"/>
              </a:ext>
            </a:extLst>
          </p:cNvPr>
          <p:cNvSpPr txBox="1"/>
          <p:nvPr/>
        </p:nvSpPr>
        <p:spPr>
          <a:xfrm>
            <a:off x="3413170" y="5422599"/>
            <a:ext cx="226631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solidFill>
                  <a:srgbClr val="448EBE"/>
                </a:solidFill>
                <a:latin typeface="Calibri"/>
                <a:cs typeface="Calibri"/>
              </a:rPr>
              <a:t>i</a:t>
            </a:r>
            <a:r>
              <a:rPr sz="2400" spc="-50" dirty="0">
                <a:solidFill>
                  <a:srgbClr val="448EBE"/>
                </a:solidFill>
                <a:latin typeface="Calibri"/>
                <a:cs typeface="Calibri"/>
              </a:rPr>
              <a:t>t</a:t>
            </a:r>
            <a:r>
              <a:rPr sz="2400" spc="-55" dirty="0">
                <a:solidFill>
                  <a:srgbClr val="448EBE"/>
                </a:solidFill>
                <a:latin typeface="Calibri"/>
                <a:cs typeface="Calibri"/>
              </a:rPr>
              <a:t>e</a:t>
            </a:r>
            <a:r>
              <a:rPr sz="2400" spc="-65" dirty="0">
                <a:solidFill>
                  <a:srgbClr val="448EBE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448EBE"/>
                </a:solidFill>
                <a:latin typeface="Calibri"/>
                <a:cs typeface="Calibri"/>
              </a:rPr>
              <a:t>a</a:t>
            </a:r>
            <a:r>
              <a:rPr sz="2400" spc="55" dirty="0">
                <a:solidFill>
                  <a:srgbClr val="448EBE"/>
                </a:solidFill>
                <a:latin typeface="Calibri"/>
                <a:cs typeface="Calibri"/>
              </a:rPr>
              <a:t>tion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4F5CEC9-B222-45DF-BA38-76D79CB831B2}"/>
              </a:ext>
            </a:extLst>
          </p:cNvPr>
          <p:cNvSpPr txBox="1"/>
          <p:nvPr/>
        </p:nvSpPr>
        <p:spPr>
          <a:xfrm>
            <a:off x="3215748" y="724502"/>
            <a:ext cx="168560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5" dirty="0">
                <a:solidFill>
                  <a:srgbClr val="448EBE"/>
                </a:solidFill>
                <a:latin typeface="Calibri"/>
                <a:cs typeface="Calibri"/>
              </a:rPr>
              <a:t>duck</a:t>
            </a:r>
            <a:r>
              <a:rPr sz="2400" spc="-135" dirty="0">
                <a:solidFill>
                  <a:srgbClr val="448EBE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448EBE"/>
                </a:solidFill>
                <a:latin typeface="Calibri"/>
                <a:cs typeface="Calibri"/>
              </a:rPr>
              <a:t>typing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10" name="Picture 4" descr="Image result for python">
            <a:extLst>
              <a:ext uri="{FF2B5EF4-FFF2-40B4-BE49-F238E27FC236}">
                <a16:creationId xmlns:a16="http://schemas.microsoft.com/office/drawing/2014/main" id="{483D91EC-CE8B-47DF-859A-276404ED2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808" y="2859757"/>
            <a:ext cx="3905655" cy="115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478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90FED0A-6BE7-4F75-9BA9-1139ED810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Batteries Included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92FE59F1-53D5-4CF3-A0ED-4E1943A91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7616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C88A95-A5EA-4649-91A7-91439ED7B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Python is an </a:t>
            </a:r>
            <a:r>
              <a:rPr lang="en-IN" u="sng" dirty="0"/>
              <a:t>interpreted</a:t>
            </a:r>
            <a:r>
              <a:rPr lang="en-IN" dirty="0"/>
              <a:t> </a:t>
            </a:r>
            <a:r>
              <a:rPr lang="en-IN" u="sng" dirty="0"/>
              <a:t>high-level programming language</a:t>
            </a:r>
            <a:r>
              <a:rPr lang="en-IN" dirty="0"/>
              <a:t> for </a:t>
            </a:r>
            <a:r>
              <a:rPr lang="en-IN" u="sng" dirty="0"/>
              <a:t>general-purpose programming</a:t>
            </a:r>
            <a:r>
              <a:rPr lang="en-IN" dirty="0"/>
              <a:t>.</a:t>
            </a:r>
          </a:p>
          <a:p>
            <a:pPr algn="just"/>
            <a:r>
              <a:rPr lang="en-IN" dirty="0"/>
              <a:t>Created by </a:t>
            </a:r>
            <a:r>
              <a:rPr lang="en-IN" u="sng" dirty="0"/>
              <a:t>Guido van Rossum</a:t>
            </a:r>
            <a:r>
              <a:rPr lang="en-IN" dirty="0"/>
              <a:t> and first released in 1991.</a:t>
            </a:r>
          </a:p>
          <a:p>
            <a:pPr algn="just"/>
            <a:r>
              <a:rPr lang="en-IN" u="sng" dirty="0" err="1"/>
              <a:t>CPython</a:t>
            </a:r>
            <a:r>
              <a:rPr lang="en-IN" dirty="0"/>
              <a:t>, the reference implementation of Python</a:t>
            </a:r>
          </a:p>
          <a:p>
            <a:pPr algn="just"/>
            <a:r>
              <a:rPr lang="en-IN" dirty="0" err="1"/>
              <a:t>CPython</a:t>
            </a:r>
            <a:r>
              <a:rPr lang="en-IN" dirty="0"/>
              <a:t> is managed by the non-profit </a:t>
            </a:r>
            <a:r>
              <a:rPr lang="en-IN" u="sng" dirty="0"/>
              <a:t>Python Software Foundation (PSF)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000EAC-0FEC-4DD8-8024-FF71E232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Python (programming language)</a:t>
            </a:r>
          </a:p>
        </p:txBody>
      </p:sp>
    </p:spTree>
    <p:extLst>
      <p:ext uri="{BB962C8B-B14F-4D97-AF65-F5344CB8AC3E}">
        <p14:creationId xmlns:p14="http://schemas.microsoft.com/office/powerpoint/2010/main" val="790629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C8DD82D3-D002-45B0-B16A-82B3DA4EFD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4C15B19B-E7BB-4060-B12F-3CDA8EF16A5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9F09C252-16FE-4557-AD6D-BB5CA773496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A6DD4A-2B22-4DB0-BF49-14909D903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019" y="643466"/>
            <a:ext cx="1975706" cy="522562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 spc="-5" dirty="0">
                <a:latin typeface="Courier New"/>
                <a:cs typeface="Courier New"/>
              </a:rPr>
              <a:t>string </a:t>
            </a:r>
          </a:p>
          <a:p>
            <a:pPr marL="0" indent="0">
              <a:buNone/>
            </a:pPr>
            <a:r>
              <a:rPr lang="en-IN" sz="2000" spc="-5" dirty="0" err="1">
                <a:latin typeface="Courier New"/>
                <a:cs typeface="Courier New"/>
              </a:rPr>
              <a:t>difflib</a:t>
            </a:r>
            <a:r>
              <a:rPr lang="en-IN" sz="2000" spc="-5" dirty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en-IN" sz="2000" spc="-5" dirty="0" err="1">
                <a:latin typeface="Courier New"/>
                <a:cs typeface="Courier New"/>
              </a:rPr>
              <a:t>textwrap</a:t>
            </a:r>
            <a:r>
              <a:rPr lang="en-IN" sz="2000" spc="-5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IN" sz="2000" spc="-5" dirty="0">
                <a:latin typeface="Courier New"/>
                <a:cs typeface="Courier New"/>
              </a:rPr>
              <a:t>struct  </a:t>
            </a:r>
          </a:p>
          <a:p>
            <a:pPr marL="0" indent="0">
              <a:buNone/>
            </a:pPr>
            <a:r>
              <a:rPr lang="en-IN" sz="2000" spc="-5" dirty="0">
                <a:latin typeface="Courier New"/>
                <a:cs typeface="Courier New"/>
              </a:rPr>
              <a:t>codecs  </a:t>
            </a:r>
          </a:p>
          <a:p>
            <a:pPr marL="0" indent="0">
              <a:buNone/>
            </a:pPr>
            <a:r>
              <a:rPr lang="en-IN" sz="2000" spc="-5" dirty="0">
                <a:latin typeface="Courier New"/>
                <a:cs typeface="Courier New"/>
              </a:rPr>
              <a:t>datetime  </a:t>
            </a:r>
          </a:p>
          <a:p>
            <a:pPr marL="0" indent="0">
              <a:buNone/>
            </a:pPr>
            <a:r>
              <a:rPr lang="en-IN" sz="2000" spc="-5" dirty="0" err="1">
                <a:latin typeface="Courier New"/>
                <a:cs typeface="Courier New"/>
              </a:rPr>
              <a:t>heapq</a:t>
            </a:r>
            <a:r>
              <a:rPr lang="en-IN" sz="2000" spc="-5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IN" sz="2000" spc="-5" dirty="0" err="1">
                <a:latin typeface="Courier New"/>
                <a:cs typeface="Courier New"/>
              </a:rPr>
              <a:t>weakref</a:t>
            </a:r>
            <a:r>
              <a:rPr lang="en-IN" sz="2000" spc="-5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IN" sz="2000" spc="-5" dirty="0">
                <a:latin typeface="Courier New"/>
                <a:cs typeface="Courier New"/>
              </a:rPr>
              <a:t>copy  </a:t>
            </a:r>
          </a:p>
          <a:p>
            <a:pPr marL="0" indent="0">
              <a:buNone/>
            </a:pPr>
            <a:r>
              <a:rPr lang="en-IN" sz="2000" spc="-5" dirty="0" err="1">
                <a:latin typeface="Courier New"/>
                <a:cs typeface="Courier New"/>
              </a:rPr>
              <a:t>pprint</a:t>
            </a:r>
            <a:endParaRPr lang="en-IN" sz="2000" spc="-5" dirty="0">
              <a:latin typeface="Courier New"/>
              <a:cs typeface="Courier New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9990E4-9327-4F56-872D-6F81D380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225627"/>
          </a:xfrm>
        </p:spPr>
        <p:txBody>
          <a:bodyPr anchor="ctr">
            <a:normAutofit/>
          </a:bodyPr>
          <a:lstStyle/>
          <a:p>
            <a:r>
              <a:rPr lang="en-IN" sz="3600"/>
              <a:t>Python Standard Library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154B416-BBE3-4685-9451-61C79AE26A0E}"/>
              </a:ext>
            </a:extLst>
          </p:cNvPr>
          <p:cNvSpPr txBox="1">
            <a:spLocks/>
          </p:cNvSpPr>
          <p:nvPr/>
        </p:nvSpPr>
        <p:spPr>
          <a:xfrm>
            <a:off x="6736223" y="643466"/>
            <a:ext cx="1636245" cy="522562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000" spc="-5" dirty="0">
                <a:latin typeface="Courier New"/>
                <a:cs typeface="Courier New"/>
              </a:rPr>
              <a:t>numbers</a:t>
            </a:r>
          </a:p>
          <a:p>
            <a:pPr marL="0" indent="0">
              <a:buNone/>
            </a:pPr>
            <a:r>
              <a:rPr lang="en-IN" sz="2000" spc="-5" dirty="0">
                <a:latin typeface="Courier New"/>
                <a:cs typeface="Courier New"/>
              </a:rPr>
              <a:t>fraction  </a:t>
            </a:r>
          </a:p>
          <a:p>
            <a:pPr marL="0" indent="0">
              <a:buNone/>
            </a:pPr>
            <a:r>
              <a:rPr lang="en-IN" sz="2000" spc="-5" dirty="0">
                <a:latin typeface="Courier New"/>
                <a:cs typeface="Courier New"/>
              </a:rPr>
              <a:t>random  </a:t>
            </a:r>
          </a:p>
          <a:p>
            <a:pPr marL="0" indent="0">
              <a:buNone/>
            </a:pPr>
            <a:r>
              <a:rPr lang="en-IN" sz="2000" spc="-5" dirty="0" err="1">
                <a:latin typeface="Courier New"/>
                <a:cs typeface="Courier New"/>
              </a:rPr>
              <a:t>itertools</a:t>
            </a:r>
            <a:r>
              <a:rPr lang="en-IN" sz="2000" spc="-5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IN" sz="2000" spc="-5" dirty="0">
                <a:latin typeface="Courier New"/>
                <a:cs typeface="Courier New"/>
              </a:rPr>
              <a:t>operator  </a:t>
            </a:r>
          </a:p>
          <a:p>
            <a:pPr marL="0" indent="0">
              <a:buNone/>
            </a:pPr>
            <a:r>
              <a:rPr lang="en-IN" sz="2000" spc="-5" dirty="0" err="1">
                <a:latin typeface="Courier New"/>
                <a:cs typeface="Courier New"/>
              </a:rPr>
              <a:t>functools</a:t>
            </a:r>
            <a:r>
              <a:rPr lang="en-IN" sz="2000" spc="-5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IN" sz="2000" spc="-5" dirty="0" err="1">
                <a:latin typeface="Courier New"/>
                <a:cs typeface="Courier New"/>
              </a:rPr>
              <a:t>filecmp</a:t>
            </a:r>
            <a:r>
              <a:rPr lang="en-IN" sz="2000" spc="-5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IN" sz="2000" spc="-5" dirty="0" err="1">
                <a:latin typeface="Courier New"/>
                <a:cs typeface="Courier New"/>
              </a:rPr>
              <a:t>tempfile</a:t>
            </a:r>
            <a:r>
              <a:rPr lang="en-IN" sz="2000" spc="-5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IN" sz="2000" spc="-5" dirty="0">
                <a:latin typeface="Courier New"/>
                <a:cs typeface="Courier New"/>
              </a:rPr>
              <a:t>glob  </a:t>
            </a:r>
          </a:p>
          <a:p>
            <a:pPr marL="0" indent="0">
              <a:buNone/>
            </a:pPr>
            <a:r>
              <a:rPr lang="en-IN" sz="2000" spc="-5" dirty="0" err="1">
                <a:latin typeface="Courier New"/>
                <a:cs typeface="Courier New"/>
              </a:rPr>
              <a:t>linecache</a:t>
            </a:r>
            <a:endParaRPr lang="en-IN" sz="2000" spc="-5" dirty="0">
              <a:latin typeface="Courier New"/>
              <a:cs typeface="Courier New"/>
            </a:endParaRP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B4AEA1DB-110B-40E8-B9D5-1644A5CCFB9E}"/>
              </a:ext>
            </a:extLst>
          </p:cNvPr>
          <p:cNvSpPr txBox="1">
            <a:spLocks/>
          </p:cNvSpPr>
          <p:nvPr/>
        </p:nvSpPr>
        <p:spPr>
          <a:xfrm>
            <a:off x="9124949" y="643466"/>
            <a:ext cx="2032357" cy="522562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000" spc="-5" dirty="0">
                <a:latin typeface="Courier New"/>
                <a:cs typeface="Courier New"/>
              </a:rPr>
              <a:t>pickle  </a:t>
            </a:r>
          </a:p>
          <a:p>
            <a:pPr marL="0" indent="0">
              <a:buNone/>
            </a:pPr>
            <a:r>
              <a:rPr lang="en-IN" sz="2000" spc="-5" dirty="0">
                <a:latin typeface="Courier New"/>
                <a:cs typeface="Courier New"/>
              </a:rPr>
              <a:t>marshal  </a:t>
            </a:r>
          </a:p>
          <a:p>
            <a:pPr marL="0" indent="0">
              <a:buNone/>
            </a:pPr>
            <a:r>
              <a:rPr lang="en-IN" sz="2000" spc="-5" dirty="0" err="1">
                <a:latin typeface="Courier New"/>
                <a:cs typeface="Courier New"/>
              </a:rPr>
              <a:t>configparser</a:t>
            </a:r>
            <a:r>
              <a:rPr lang="en-IN" sz="2000" spc="-5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IN" sz="2000" spc="-5" dirty="0" err="1">
                <a:latin typeface="Courier New"/>
                <a:cs typeface="Courier New"/>
              </a:rPr>
              <a:t>hashlib</a:t>
            </a:r>
            <a:r>
              <a:rPr lang="en-IN" sz="2000" spc="-5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IN" sz="2000" spc="-5" dirty="0">
                <a:latin typeface="Courier New"/>
                <a:cs typeface="Courier New"/>
              </a:rPr>
              <a:t>logging</a:t>
            </a:r>
          </a:p>
          <a:p>
            <a:pPr marL="0" indent="0">
              <a:buNone/>
            </a:pPr>
            <a:r>
              <a:rPr lang="en-IN" sz="2000" spc="-5" dirty="0">
                <a:latin typeface="Courier New"/>
                <a:cs typeface="Courier New"/>
              </a:rPr>
              <a:t>time  </a:t>
            </a:r>
          </a:p>
          <a:p>
            <a:pPr marL="0" indent="0">
              <a:buNone/>
            </a:pPr>
            <a:r>
              <a:rPr lang="en-IN" sz="2000" spc="-5" dirty="0">
                <a:latin typeface="Courier New"/>
                <a:cs typeface="Courier New"/>
              </a:rPr>
              <a:t>threading  </a:t>
            </a:r>
          </a:p>
          <a:p>
            <a:pPr marL="0" indent="0">
              <a:buNone/>
            </a:pPr>
            <a:r>
              <a:rPr lang="en-IN" sz="2000" spc="-5" dirty="0">
                <a:latin typeface="Courier New"/>
                <a:cs typeface="Courier New"/>
              </a:rPr>
              <a:t>concurrent  </a:t>
            </a:r>
          </a:p>
          <a:p>
            <a:pPr marL="0" indent="0">
              <a:buNone/>
            </a:pPr>
            <a:r>
              <a:rPr lang="en-IN" sz="2000" spc="-5" dirty="0">
                <a:latin typeface="Courier New"/>
                <a:cs typeface="Courier New"/>
              </a:rPr>
              <a:t>email  </a:t>
            </a:r>
          </a:p>
          <a:p>
            <a:pPr marL="0" indent="0">
              <a:buNone/>
            </a:pPr>
            <a:r>
              <a:rPr lang="en-IN" sz="2000" spc="-5" dirty="0" err="1">
                <a:latin typeface="Courier New"/>
                <a:cs typeface="Courier New"/>
              </a:rPr>
              <a:t>asyncio</a:t>
            </a:r>
            <a:r>
              <a:rPr lang="en-IN" sz="2000" spc="-5" dirty="0">
                <a:latin typeface="Courier New"/>
                <a:cs typeface="Courier New"/>
              </a:rPr>
              <a:t> ………</a:t>
            </a:r>
          </a:p>
        </p:txBody>
      </p:sp>
    </p:spTree>
    <p:extLst>
      <p:ext uri="{BB962C8B-B14F-4D97-AF65-F5344CB8AC3E}">
        <p14:creationId xmlns:p14="http://schemas.microsoft.com/office/powerpoint/2010/main" val="1338649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A26617-D64E-4EA3-8DE7-CB06B5DF9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IN" dirty="0" err="1">
                <a:hlinkClick r:id="rId2"/>
              </a:rPr>
              <a:t>IronPython</a:t>
            </a:r>
            <a:r>
              <a:rPr lang="en-IN" dirty="0"/>
              <a:t> (Python running on .NET)</a:t>
            </a:r>
          </a:p>
          <a:p>
            <a:pPr fontAlgn="base"/>
            <a:r>
              <a:rPr lang="en-IN" dirty="0" err="1">
                <a:hlinkClick r:id="rId3"/>
              </a:rPr>
              <a:t>Jython</a:t>
            </a:r>
            <a:r>
              <a:rPr lang="en-IN" dirty="0"/>
              <a:t> (Python running on the Java Virtual Machine)</a:t>
            </a:r>
          </a:p>
          <a:p>
            <a:pPr fontAlgn="base"/>
            <a:r>
              <a:rPr lang="en-IN" dirty="0" err="1">
                <a:hlinkClick r:id="rId4"/>
              </a:rPr>
              <a:t>PyPy</a:t>
            </a:r>
            <a:r>
              <a:rPr lang="en-IN" dirty="0"/>
              <a:t> (A </a:t>
            </a:r>
            <a:r>
              <a:rPr lang="en-IN" dirty="0">
                <a:hlinkClick r:id="rId5"/>
              </a:rPr>
              <a:t>fast</a:t>
            </a:r>
            <a:r>
              <a:rPr lang="en-IN" dirty="0"/>
              <a:t> python implementation with a JIT compiler)</a:t>
            </a:r>
          </a:p>
          <a:p>
            <a:pPr fontAlgn="base"/>
            <a:r>
              <a:rPr lang="en-IN" dirty="0" err="1">
                <a:hlinkClick r:id="rId6"/>
              </a:rPr>
              <a:t>Stackless</a:t>
            </a:r>
            <a:r>
              <a:rPr lang="en-IN" dirty="0">
                <a:hlinkClick r:id="rId6"/>
              </a:rPr>
              <a:t> Python</a:t>
            </a:r>
            <a:r>
              <a:rPr lang="en-IN" dirty="0"/>
              <a:t> (Branch of </a:t>
            </a:r>
            <a:r>
              <a:rPr lang="en-IN" dirty="0" err="1"/>
              <a:t>CPython</a:t>
            </a:r>
            <a:r>
              <a:rPr lang="en-IN" dirty="0"/>
              <a:t> supporting </a:t>
            </a:r>
            <a:r>
              <a:rPr lang="en-IN" dirty="0" err="1"/>
              <a:t>microthreads</a:t>
            </a:r>
            <a:r>
              <a:rPr lang="en-IN" dirty="0"/>
              <a:t>)</a:t>
            </a:r>
          </a:p>
          <a:p>
            <a:pPr fontAlgn="base"/>
            <a:r>
              <a:rPr lang="en-IN" dirty="0" err="1">
                <a:hlinkClick r:id="rId7"/>
              </a:rPr>
              <a:t>MicroPython</a:t>
            </a:r>
            <a:r>
              <a:rPr lang="en-IN" dirty="0"/>
              <a:t> (Python running on micro controllers)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1ECA76-12E3-485C-8923-FDEE31AD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IN" dirty="0"/>
              <a:t>Alternative Python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329021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5993E2-C02B-4335-ABA5-D8EC465551E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801A2-5622-4BE8-9AD2-C337A2CD00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AF614F-5BC3-4086-99F5-B87C5847A07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0F355A-9D88-41A2-9F93-F8F40628F3F8}"/>
              </a:ext>
            </a:extLst>
          </p:cNvPr>
          <p:cNvGrpSpPr/>
          <p:nvPr/>
        </p:nvGrpSpPr>
        <p:grpSpPr>
          <a:xfrm>
            <a:off x="4304489" y="332479"/>
            <a:ext cx="7626485" cy="6277465"/>
            <a:chOff x="4304489" y="332479"/>
            <a:chExt cx="7626485" cy="6277465"/>
          </a:xfrm>
        </p:grpSpPr>
        <p:sp>
          <p:nvSpPr>
            <p:cNvPr id="4" name="Straight Connector 3">
              <a:extLst>
                <a:ext uri="{FF2B5EF4-FFF2-40B4-BE49-F238E27FC236}">
                  <a16:creationId xmlns:a16="http://schemas.microsoft.com/office/drawing/2014/main" id="{0CAC0E6E-DFE5-4A7B-A7CA-20DA1021E7C3}"/>
                </a:ext>
              </a:extLst>
            </p:cNvPr>
            <p:cNvSpPr/>
            <p:nvPr/>
          </p:nvSpPr>
          <p:spPr>
            <a:xfrm>
              <a:off x="4304489" y="3404681"/>
              <a:ext cx="7626485" cy="0"/>
            </a:xfrm>
            <a:prstGeom prst="line">
              <a:avLst/>
            </a:prstGeom>
            <a:solidFill>
              <a:schemeClr val="accent6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prstDash val="solid"/>
              <a:tailEnd type="triangle" w="lg" len="lg"/>
            </a:ln>
            <a:effectLst/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10A3E22-FE64-4737-8347-F900389E2847}"/>
                </a:ext>
              </a:extLst>
            </p:cNvPr>
            <p:cNvSpPr/>
            <p:nvPr/>
          </p:nvSpPr>
          <p:spPr>
            <a:xfrm>
              <a:off x="4527437" y="3641870"/>
              <a:ext cx="3097508" cy="724389"/>
            </a:xfrm>
            <a:custGeom>
              <a:avLst/>
              <a:gdLst>
                <a:gd name="connsiteX0" fmla="*/ 0 w 3097508"/>
                <a:gd name="connsiteY0" fmla="*/ 0 h 724389"/>
                <a:gd name="connsiteX1" fmla="*/ 3097508 w 3097508"/>
                <a:gd name="connsiteY1" fmla="*/ 0 h 724389"/>
                <a:gd name="connsiteX2" fmla="*/ 3097508 w 3097508"/>
                <a:gd name="connsiteY2" fmla="*/ 724389 h 724389"/>
                <a:gd name="connsiteX3" fmla="*/ 0 w 3097508"/>
                <a:gd name="connsiteY3" fmla="*/ 724389 h 724389"/>
                <a:gd name="connsiteX4" fmla="*/ 0 w 3097508"/>
                <a:gd name="connsiteY4" fmla="*/ 0 h 72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08" h="724389">
                  <a:moveTo>
                    <a:pt x="0" y="0"/>
                  </a:moveTo>
                  <a:lnTo>
                    <a:pt x="3097508" y="0"/>
                  </a:lnTo>
                  <a:lnTo>
                    <a:pt x="3097508" y="724389"/>
                  </a:lnTo>
                  <a:lnTo>
                    <a:pt x="0" y="72438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1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400" kern="1200"/>
                <a:t>1994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63778D7-C0DC-447A-96E5-16F1F452981E}"/>
                </a:ext>
              </a:extLst>
            </p:cNvPr>
            <p:cNvSpPr/>
            <p:nvPr/>
          </p:nvSpPr>
          <p:spPr>
            <a:xfrm>
              <a:off x="4316243" y="376407"/>
              <a:ext cx="3519896" cy="1810273"/>
            </a:xfrm>
            <a:custGeom>
              <a:avLst/>
              <a:gdLst>
                <a:gd name="connsiteX0" fmla="*/ 0 w 3519896"/>
                <a:gd name="connsiteY0" fmla="*/ 301718 h 1810273"/>
                <a:gd name="connsiteX1" fmla="*/ 301718 w 3519896"/>
                <a:gd name="connsiteY1" fmla="*/ 0 h 1810273"/>
                <a:gd name="connsiteX2" fmla="*/ 3218178 w 3519896"/>
                <a:gd name="connsiteY2" fmla="*/ 0 h 1810273"/>
                <a:gd name="connsiteX3" fmla="*/ 3519896 w 3519896"/>
                <a:gd name="connsiteY3" fmla="*/ 301718 h 1810273"/>
                <a:gd name="connsiteX4" fmla="*/ 3519896 w 3519896"/>
                <a:gd name="connsiteY4" fmla="*/ 1508555 h 1810273"/>
                <a:gd name="connsiteX5" fmla="*/ 3218178 w 3519896"/>
                <a:gd name="connsiteY5" fmla="*/ 1810273 h 1810273"/>
                <a:gd name="connsiteX6" fmla="*/ 301718 w 3519896"/>
                <a:gd name="connsiteY6" fmla="*/ 1810273 h 1810273"/>
                <a:gd name="connsiteX7" fmla="*/ 0 w 3519896"/>
                <a:gd name="connsiteY7" fmla="*/ 1508555 h 1810273"/>
                <a:gd name="connsiteX8" fmla="*/ 0 w 3519896"/>
                <a:gd name="connsiteY8" fmla="*/ 301718 h 18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19896" h="1810273">
                  <a:moveTo>
                    <a:pt x="0" y="301718"/>
                  </a:moveTo>
                  <a:cubicBezTo>
                    <a:pt x="0" y="135084"/>
                    <a:pt x="135084" y="0"/>
                    <a:pt x="301718" y="0"/>
                  </a:cubicBezTo>
                  <a:lnTo>
                    <a:pt x="3218178" y="0"/>
                  </a:lnTo>
                  <a:cubicBezTo>
                    <a:pt x="3384812" y="0"/>
                    <a:pt x="3519896" y="135084"/>
                    <a:pt x="3519896" y="301718"/>
                  </a:cubicBezTo>
                  <a:lnTo>
                    <a:pt x="3519896" y="1508555"/>
                  </a:lnTo>
                  <a:cubicBezTo>
                    <a:pt x="3519896" y="1675189"/>
                    <a:pt x="3384812" y="1810273"/>
                    <a:pt x="3218178" y="1810273"/>
                  </a:cubicBezTo>
                  <a:lnTo>
                    <a:pt x="301718" y="1810273"/>
                  </a:lnTo>
                  <a:cubicBezTo>
                    <a:pt x="135084" y="1810273"/>
                    <a:pt x="0" y="1675189"/>
                    <a:pt x="0" y="1508555"/>
                  </a:cubicBezTo>
                  <a:lnTo>
                    <a:pt x="0" y="301718"/>
                  </a:lnTo>
                  <a:close/>
                </a:path>
              </a:pathLst>
            </a:custGeom>
          </p:spPr>
          <p:style>
            <a:lnRef idx="1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2830" tIns="212830" rIns="212830" bIns="21283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/>
                <a:t>Python 1.0 - January 1994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/>
                <a:t>Python 1.2 - April 10, 1995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/>
                <a:t>Python 1.3 - October 12, 1995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/>
                <a:t>Python 1.4 - October 25, 1996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/>
                <a:t>Python 1.5 - December 31, 1997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/>
                <a:t>Python 1.6 - September 5, 2000</a:t>
              </a:r>
            </a:p>
          </p:txBody>
        </p:sp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B819418C-5D49-45C9-B1E7-C0129DF1E7BE}"/>
                </a:ext>
              </a:extLst>
            </p:cNvPr>
            <p:cNvSpPr/>
            <p:nvPr/>
          </p:nvSpPr>
          <p:spPr>
            <a:xfrm>
              <a:off x="6076191" y="2186680"/>
              <a:ext cx="0" cy="121800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prstDash val="dash"/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7A2DBD-F9D3-4A1C-B810-D216FCED4A08}"/>
                </a:ext>
              </a:extLst>
            </p:cNvPr>
            <p:cNvSpPr/>
            <p:nvPr/>
          </p:nvSpPr>
          <p:spPr>
            <a:xfrm>
              <a:off x="6568977" y="2443101"/>
              <a:ext cx="3097508" cy="724389"/>
            </a:xfrm>
            <a:custGeom>
              <a:avLst/>
              <a:gdLst>
                <a:gd name="connsiteX0" fmla="*/ 0 w 3097508"/>
                <a:gd name="connsiteY0" fmla="*/ 0 h 724389"/>
                <a:gd name="connsiteX1" fmla="*/ 3097508 w 3097508"/>
                <a:gd name="connsiteY1" fmla="*/ 0 h 724389"/>
                <a:gd name="connsiteX2" fmla="*/ 3097508 w 3097508"/>
                <a:gd name="connsiteY2" fmla="*/ 724389 h 724389"/>
                <a:gd name="connsiteX3" fmla="*/ 0 w 3097508"/>
                <a:gd name="connsiteY3" fmla="*/ 724389 h 724389"/>
                <a:gd name="connsiteX4" fmla="*/ 0 w 3097508"/>
                <a:gd name="connsiteY4" fmla="*/ 0 h 72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08" h="724389">
                  <a:moveTo>
                    <a:pt x="0" y="0"/>
                  </a:moveTo>
                  <a:lnTo>
                    <a:pt x="3097508" y="0"/>
                  </a:lnTo>
                  <a:lnTo>
                    <a:pt x="3097508" y="724389"/>
                  </a:lnTo>
                  <a:lnTo>
                    <a:pt x="0" y="72438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b" anchorCtr="1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400" kern="1200"/>
                <a:t>2000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91BF5E2-AD20-4719-85EC-2F6899436128}"/>
                </a:ext>
              </a:extLst>
            </p:cNvPr>
            <p:cNvSpPr/>
            <p:nvPr/>
          </p:nvSpPr>
          <p:spPr>
            <a:xfrm>
              <a:off x="6028112" y="3356602"/>
              <a:ext cx="96157" cy="96157"/>
            </a:xfrm>
            <a:prstGeom prst="ellipse">
              <a:avLst/>
            </a:prstGeom>
          </p:spPr>
          <p:style>
            <a:lnRef idx="1">
              <a:schemeClr val="accent6">
                <a:hueOff val="0"/>
                <a:satOff val="0"/>
                <a:lumOff val="0"/>
                <a:alphaOff val="0"/>
              </a:schemeClr>
            </a:lnRef>
            <a:fillRef idx="2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CBD6124-5528-44DE-9F30-B01EAE1C2AF6}"/>
                </a:ext>
              </a:extLst>
            </p:cNvPr>
            <p:cNvSpPr/>
            <p:nvPr/>
          </p:nvSpPr>
          <p:spPr>
            <a:xfrm>
              <a:off x="6357783" y="4622681"/>
              <a:ext cx="3519896" cy="1987263"/>
            </a:xfrm>
            <a:custGeom>
              <a:avLst/>
              <a:gdLst>
                <a:gd name="connsiteX0" fmla="*/ 0 w 3519896"/>
                <a:gd name="connsiteY0" fmla="*/ 331217 h 1987263"/>
                <a:gd name="connsiteX1" fmla="*/ 331217 w 3519896"/>
                <a:gd name="connsiteY1" fmla="*/ 0 h 1987263"/>
                <a:gd name="connsiteX2" fmla="*/ 3188679 w 3519896"/>
                <a:gd name="connsiteY2" fmla="*/ 0 h 1987263"/>
                <a:gd name="connsiteX3" fmla="*/ 3519896 w 3519896"/>
                <a:gd name="connsiteY3" fmla="*/ 331217 h 1987263"/>
                <a:gd name="connsiteX4" fmla="*/ 3519896 w 3519896"/>
                <a:gd name="connsiteY4" fmla="*/ 1656046 h 1987263"/>
                <a:gd name="connsiteX5" fmla="*/ 3188679 w 3519896"/>
                <a:gd name="connsiteY5" fmla="*/ 1987263 h 1987263"/>
                <a:gd name="connsiteX6" fmla="*/ 331217 w 3519896"/>
                <a:gd name="connsiteY6" fmla="*/ 1987263 h 1987263"/>
                <a:gd name="connsiteX7" fmla="*/ 0 w 3519896"/>
                <a:gd name="connsiteY7" fmla="*/ 1656046 h 1987263"/>
                <a:gd name="connsiteX8" fmla="*/ 0 w 3519896"/>
                <a:gd name="connsiteY8" fmla="*/ 331217 h 198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19896" h="1987263">
                  <a:moveTo>
                    <a:pt x="0" y="331217"/>
                  </a:moveTo>
                  <a:cubicBezTo>
                    <a:pt x="0" y="148291"/>
                    <a:pt x="148291" y="0"/>
                    <a:pt x="331217" y="0"/>
                  </a:cubicBezTo>
                  <a:lnTo>
                    <a:pt x="3188679" y="0"/>
                  </a:lnTo>
                  <a:cubicBezTo>
                    <a:pt x="3371605" y="0"/>
                    <a:pt x="3519896" y="148291"/>
                    <a:pt x="3519896" y="331217"/>
                  </a:cubicBezTo>
                  <a:lnTo>
                    <a:pt x="3519896" y="1656046"/>
                  </a:lnTo>
                  <a:cubicBezTo>
                    <a:pt x="3519896" y="1838972"/>
                    <a:pt x="3371605" y="1987263"/>
                    <a:pt x="3188679" y="1987263"/>
                  </a:cubicBezTo>
                  <a:lnTo>
                    <a:pt x="331217" y="1987263"/>
                  </a:lnTo>
                  <a:cubicBezTo>
                    <a:pt x="148291" y="1987263"/>
                    <a:pt x="0" y="1838972"/>
                    <a:pt x="0" y="1656046"/>
                  </a:cubicBezTo>
                  <a:lnTo>
                    <a:pt x="0" y="331217"/>
                  </a:lnTo>
                  <a:close/>
                </a:path>
              </a:pathLst>
            </a:custGeom>
          </p:spPr>
          <p:style>
            <a:lnRef idx="1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1470" tIns="221470" rIns="221470" bIns="22147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/>
                <a:t>Python 2.0 - October 16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/>
                <a:t>Python 2.1 - April 17, 2001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/>
                <a:t>Python 2.2 - December 21, 2001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/>
                <a:t>Python 2.3 - July 29, 2003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/>
                <a:t>Python 2.4 - November 30, 2004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/>
                <a:t>Python 2.5 - September 19, 2006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/>
                <a:t>Python 2.6 - October 1, 2008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/>
                <a:t>Python 2.7 - July 3, 2010</a:t>
              </a:r>
            </a:p>
          </p:txBody>
        </p:sp>
        <p:sp>
          <p:nvSpPr>
            <p:cNvPr id="15" name="Straight Connector 14">
              <a:extLst>
                <a:ext uri="{FF2B5EF4-FFF2-40B4-BE49-F238E27FC236}">
                  <a16:creationId xmlns:a16="http://schemas.microsoft.com/office/drawing/2014/main" id="{6591714E-83DE-46F7-B622-197D716C8AC2}"/>
                </a:ext>
              </a:extLst>
            </p:cNvPr>
            <p:cNvSpPr/>
            <p:nvPr/>
          </p:nvSpPr>
          <p:spPr>
            <a:xfrm>
              <a:off x="8117731" y="3404680"/>
              <a:ext cx="0" cy="121800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prstDash val="dash"/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B878D61-8CA3-4E1D-A806-487C3080C9CE}"/>
                </a:ext>
              </a:extLst>
            </p:cNvPr>
            <p:cNvSpPr/>
            <p:nvPr/>
          </p:nvSpPr>
          <p:spPr>
            <a:xfrm>
              <a:off x="8610517" y="3641870"/>
              <a:ext cx="3097508" cy="724389"/>
            </a:xfrm>
            <a:custGeom>
              <a:avLst/>
              <a:gdLst>
                <a:gd name="connsiteX0" fmla="*/ 0 w 3097508"/>
                <a:gd name="connsiteY0" fmla="*/ 0 h 724389"/>
                <a:gd name="connsiteX1" fmla="*/ 3097508 w 3097508"/>
                <a:gd name="connsiteY1" fmla="*/ 0 h 724389"/>
                <a:gd name="connsiteX2" fmla="*/ 3097508 w 3097508"/>
                <a:gd name="connsiteY2" fmla="*/ 724389 h 724389"/>
                <a:gd name="connsiteX3" fmla="*/ 0 w 3097508"/>
                <a:gd name="connsiteY3" fmla="*/ 724389 h 724389"/>
                <a:gd name="connsiteX4" fmla="*/ 0 w 3097508"/>
                <a:gd name="connsiteY4" fmla="*/ 0 h 72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08" h="724389">
                  <a:moveTo>
                    <a:pt x="0" y="0"/>
                  </a:moveTo>
                  <a:lnTo>
                    <a:pt x="3097508" y="0"/>
                  </a:lnTo>
                  <a:lnTo>
                    <a:pt x="3097508" y="724389"/>
                  </a:lnTo>
                  <a:lnTo>
                    <a:pt x="0" y="72438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1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400" kern="1200" dirty="0"/>
                <a:t>2008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CBB2A76-319B-41BD-9DF9-5BDA00D5F03F}"/>
                </a:ext>
              </a:extLst>
            </p:cNvPr>
            <p:cNvSpPr/>
            <p:nvPr/>
          </p:nvSpPr>
          <p:spPr>
            <a:xfrm>
              <a:off x="8069652" y="3356602"/>
              <a:ext cx="96157" cy="96157"/>
            </a:xfrm>
            <a:prstGeom prst="ellipse">
              <a:avLst/>
            </a:prstGeom>
          </p:spPr>
          <p:style>
            <a:lnRef idx="1">
              <a:schemeClr val="accent6">
                <a:hueOff val="0"/>
                <a:satOff val="0"/>
                <a:lumOff val="0"/>
                <a:alphaOff val="0"/>
              </a:schemeClr>
            </a:lnRef>
            <a:fillRef idx="2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1936BDF-38BD-41A6-8AA8-BF39255A0C85}"/>
                </a:ext>
              </a:extLst>
            </p:cNvPr>
            <p:cNvSpPr/>
            <p:nvPr/>
          </p:nvSpPr>
          <p:spPr>
            <a:xfrm>
              <a:off x="8484691" y="332479"/>
              <a:ext cx="3342269" cy="2281637"/>
            </a:xfrm>
            <a:custGeom>
              <a:avLst/>
              <a:gdLst>
                <a:gd name="connsiteX0" fmla="*/ 0 w 3342269"/>
                <a:gd name="connsiteY0" fmla="*/ 380280 h 2281637"/>
                <a:gd name="connsiteX1" fmla="*/ 380280 w 3342269"/>
                <a:gd name="connsiteY1" fmla="*/ 0 h 2281637"/>
                <a:gd name="connsiteX2" fmla="*/ 2961989 w 3342269"/>
                <a:gd name="connsiteY2" fmla="*/ 0 h 2281637"/>
                <a:gd name="connsiteX3" fmla="*/ 3342269 w 3342269"/>
                <a:gd name="connsiteY3" fmla="*/ 380280 h 2281637"/>
                <a:gd name="connsiteX4" fmla="*/ 3342269 w 3342269"/>
                <a:gd name="connsiteY4" fmla="*/ 1901357 h 2281637"/>
                <a:gd name="connsiteX5" fmla="*/ 2961989 w 3342269"/>
                <a:gd name="connsiteY5" fmla="*/ 2281637 h 2281637"/>
                <a:gd name="connsiteX6" fmla="*/ 380280 w 3342269"/>
                <a:gd name="connsiteY6" fmla="*/ 2281637 h 2281637"/>
                <a:gd name="connsiteX7" fmla="*/ 0 w 3342269"/>
                <a:gd name="connsiteY7" fmla="*/ 1901357 h 2281637"/>
                <a:gd name="connsiteX8" fmla="*/ 0 w 3342269"/>
                <a:gd name="connsiteY8" fmla="*/ 380280 h 228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2269" h="2281637">
                  <a:moveTo>
                    <a:pt x="0" y="380280"/>
                  </a:moveTo>
                  <a:cubicBezTo>
                    <a:pt x="0" y="170257"/>
                    <a:pt x="170257" y="0"/>
                    <a:pt x="380280" y="0"/>
                  </a:cubicBezTo>
                  <a:lnTo>
                    <a:pt x="2961989" y="0"/>
                  </a:lnTo>
                  <a:cubicBezTo>
                    <a:pt x="3172012" y="0"/>
                    <a:pt x="3342269" y="170257"/>
                    <a:pt x="3342269" y="380280"/>
                  </a:cubicBezTo>
                  <a:lnTo>
                    <a:pt x="3342269" y="1901357"/>
                  </a:lnTo>
                  <a:cubicBezTo>
                    <a:pt x="3342269" y="2111380"/>
                    <a:pt x="3172012" y="2281637"/>
                    <a:pt x="2961989" y="2281637"/>
                  </a:cubicBezTo>
                  <a:lnTo>
                    <a:pt x="380280" y="2281637"/>
                  </a:lnTo>
                  <a:cubicBezTo>
                    <a:pt x="170257" y="2281637"/>
                    <a:pt x="0" y="2111380"/>
                    <a:pt x="0" y="1901357"/>
                  </a:cubicBezTo>
                  <a:lnTo>
                    <a:pt x="0" y="380280"/>
                  </a:lnTo>
                  <a:close/>
                </a:path>
              </a:pathLst>
            </a:custGeom>
          </p:spPr>
          <p:style>
            <a:lnRef idx="1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5840" tIns="235840" rIns="235840" bIns="23584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Python 3.0 - December 3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/>
                <a:t>Python 3.1 - June 27, 2009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/>
                <a:t>Python 3.2 - February 20, 2011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/>
                <a:t>Python 3.3 - September 29, 2012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/>
                <a:t>Python 3.4 - March 17, 2014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/>
                <a:t>Python 3.5 - September 13, 2015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/>
                <a:t>Python 3.6 - December 23, 2016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/>
                <a:t>Python 3.7 – June 27, 2018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/>
                <a:t>Python 3.8 – October 14, 2019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B696E-4181-475F-860F-EAD71083CA30}"/>
                </a:ext>
              </a:extLst>
            </p:cNvPr>
            <p:cNvSpPr/>
            <p:nvPr/>
          </p:nvSpPr>
          <p:spPr>
            <a:xfrm>
              <a:off x="10129948" y="3355176"/>
              <a:ext cx="96157" cy="96157"/>
            </a:xfrm>
            <a:prstGeom prst="ellipse">
              <a:avLst/>
            </a:prstGeom>
          </p:spPr>
          <p:style>
            <a:lnRef idx="1">
              <a:schemeClr val="accent6">
                <a:hueOff val="0"/>
                <a:satOff val="0"/>
                <a:lumOff val="0"/>
                <a:alphaOff val="0"/>
              </a:schemeClr>
            </a:lnRef>
            <a:fillRef idx="2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0E0E129-3764-4935-9F72-5087DBC4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IN" sz="3600">
                <a:solidFill>
                  <a:srgbClr val="FFFFFF"/>
                </a:solidFill>
              </a:rPr>
              <a:t>Version release dates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30D93D-36B9-4987-B435-3969B4257353}"/>
              </a:ext>
            </a:extLst>
          </p:cNvPr>
          <p:cNvCxnSpPr>
            <a:cxnSpLocks/>
          </p:cNvCxnSpPr>
          <p:nvPr/>
        </p:nvCxnSpPr>
        <p:spPr>
          <a:xfrm flipH="1" flipV="1">
            <a:off x="10162771" y="2614116"/>
            <a:ext cx="14082" cy="755142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979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6F6FC8-913E-4635-A723-5350C9BB9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IN" dirty="0"/>
              <a:t>Python programming language is one of the fastest growing programming languages present here in this industry. </a:t>
            </a:r>
          </a:p>
          <a:p>
            <a:pPr algn="just"/>
            <a:r>
              <a:rPr lang="en-IN" dirty="0"/>
              <a:t>In fact, python ranked 1st in IEEE spectrum’s list of top programming languages of 2017. </a:t>
            </a:r>
          </a:p>
          <a:p>
            <a:pPr algn="just"/>
            <a:r>
              <a:rPr lang="en-IN" dirty="0"/>
              <a:t>Python has continuously served and is serving as one of the best programming language for </a:t>
            </a:r>
          </a:p>
          <a:p>
            <a:pPr lvl="1" algn="just"/>
            <a:r>
              <a:rPr lang="en-IN" dirty="0"/>
              <a:t>Web development </a:t>
            </a:r>
          </a:p>
          <a:p>
            <a:pPr lvl="1" algn="just"/>
            <a:r>
              <a:rPr lang="en-IN" dirty="0"/>
              <a:t>Application development </a:t>
            </a:r>
          </a:p>
          <a:p>
            <a:pPr lvl="1" algn="just"/>
            <a:r>
              <a:rPr lang="en-IN" dirty="0"/>
              <a:t>System administration</a:t>
            </a:r>
          </a:p>
          <a:p>
            <a:pPr lvl="1" algn="just"/>
            <a:r>
              <a:rPr lang="en-IN" dirty="0"/>
              <a:t>Game development</a:t>
            </a:r>
          </a:p>
          <a:p>
            <a:pPr lvl="1" algn="just"/>
            <a:r>
              <a:rPr lang="en-IN" dirty="0"/>
              <a:t>Security tools development</a:t>
            </a:r>
          </a:p>
          <a:p>
            <a:pPr lvl="1" algn="just"/>
            <a:r>
              <a:rPr lang="en-IN" dirty="0"/>
              <a:t>GIS and much more.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A40AA9-9539-4ACF-871A-E34B9E99A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Python: The Future of Possibilities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9101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D62481-7E4F-44AA-B712-9D1F7A747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/>
              <a:t>Python programming language is Object-Oriented</a:t>
            </a:r>
          </a:p>
          <a:p>
            <a:r>
              <a:rPr lang="en-IN"/>
              <a:t>Python is a Beginner’s Language</a:t>
            </a:r>
          </a:p>
          <a:p>
            <a:r>
              <a:rPr lang="en-IN"/>
              <a:t>Easy-to-learn</a:t>
            </a:r>
          </a:p>
          <a:p>
            <a:r>
              <a:rPr lang="en-IN"/>
              <a:t>Easy-to-read</a:t>
            </a:r>
          </a:p>
          <a:p>
            <a:r>
              <a:rPr lang="en-IN"/>
              <a:t>Easy-to-maintain</a:t>
            </a:r>
          </a:p>
          <a:p>
            <a:r>
              <a:rPr lang="en-IN"/>
              <a:t>A broad standard library</a:t>
            </a:r>
          </a:p>
          <a:p>
            <a:r>
              <a:rPr lang="en-IN"/>
              <a:t>Portable</a:t>
            </a:r>
          </a:p>
          <a:p>
            <a:r>
              <a:rPr lang="en-IN"/>
              <a:t>Databases</a:t>
            </a:r>
          </a:p>
          <a:p>
            <a:r>
              <a:rPr lang="en-IN"/>
              <a:t>Fewer lines of codes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4A3A90-6C68-436E-8A10-9902CB4F2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Python: Features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9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C2579DAE-C141-48DB-810E-C070C300819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02FD90C3-6350-4D5B-9738-6E94EDF30F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1497DE5-0939-4D1D-9350-0C5E1B209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CCC70ED-6C63-4537-B7EB-51990D6C0A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76E24C1-2968-40DC-A36E-F6B85F0F075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ython programming language">
            <a:extLst>
              <a:ext uri="{FF2B5EF4-FFF2-40B4-BE49-F238E27FC236}">
                <a16:creationId xmlns:a16="http://schemas.microsoft.com/office/drawing/2014/main" id="{8679E0F6-76B6-43AC-8C88-2412B8F9AA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261" y="905933"/>
            <a:ext cx="9599481" cy="503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232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4BDB0F-2270-4D89-8EFB-9FE810EEB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7208414" cy="5646208"/>
          </a:xfrm>
        </p:spPr>
        <p:txBody>
          <a:bodyPr anchor="ctr">
            <a:normAutofit/>
          </a:bodyPr>
          <a:lstStyle/>
          <a:p>
            <a:pPr algn="just"/>
            <a:r>
              <a:rPr lang="en-IN" b="1" dirty="0"/>
              <a:t>Artificial intelligence</a:t>
            </a:r>
          </a:p>
          <a:p>
            <a:pPr algn="just"/>
            <a:r>
              <a:rPr lang="en-IN" dirty="0"/>
              <a:t>In the field of AI there is no hiding that python is leading the game. </a:t>
            </a:r>
          </a:p>
          <a:p>
            <a:pPr algn="just"/>
            <a:r>
              <a:rPr lang="en-IN" dirty="0"/>
              <a:t>AI has given way to diverse technologies like speech recognition systems, robots, etc.</a:t>
            </a:r>
          </a:p>
          <a:p>
            <a:pPr algn="just"/>
            <a:r>
              <a:rPr lang="en-IN" dirty="0"/>
              <a:t>Some branches of AI are:</a:t>
            </a:r>
          </a:p>
          <a:p>
            <a:pPr lvl="1" algn="just"/>
            <a:r>
              <a:rPr lang="en-IN" dirty="0"/>
              <a:t>General AI</a:t>
            </a:r>
          </a:p>
          <a:p>
            <a:pPr lvl="1" algn="just"/>
            <a:r>
              <a:rPr lang="en-IN" dirty="0"/>
              <a:t>Text processing</a:t>
            </a:r>
          </a:p>
          <a:p>
            <a:pPr lvl="1" algn="just"/>
            <a:r>
              <a:rPr lang="en-IN" dirty="0"/>
              <a:t>Neural networks</a:t>
            </a:r>
          </a:p>
          <a:p>
            <a:pPr lvl="1" algn="just"/>
            <a:r>
              <a:rPr lang="en-IN" dirty="0"/>
              <a:t>Machine learning</a:t>
            </a:r>
          </a:p>
          <a:p>
            <a:pPr lvl="1" algn="just"/>
            <a:r>
              <a:rPr lang="en-IN" dirty="0"/>
              <a:t>Cognitive science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FE1699-EA1A-4CE7-982F-8A5E9E8A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IN" sz="3600">
                <a:solidFill>
                  <a:srgbClr val="FFFFFF"/>
                </a:solidFill>
              </a:rPr>
              <a:t>Future technologies relying on python</a:t>
            </a:r>
          </a:p>
        </p:txBody>
      </p:sp>
    </p:spTree>
    <p:extLst>
      <p:ext uri="{BB962C8B-B14F-4D97-AF65-F5344CB8AC3E}">
        <p14:creationId xmlns:p14="http://schemas.microsoft.com/office/powerpoint/2010/main" val="411186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4BDB0F-2270-4D89-8EFB-9FE810EEB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957614" cy="5646208"/>
          </a:xfrm>
        </p:spPr>
        <p:txBody>
          <a:bodyPr anchor="ctr">
            <a:normAutofit/>
          </a:bodyPr>
          <a:lstStyle/>
          <a:p>
            <a:pPr algn="just"/>
            <a:r>
              <a:rPr lang="en-IN" b="1" dirty="0"/>
              <a:t>Networking</a:t>
            </a:r>
          </a:p>
          <a:p>
            <a:pPr algn="just"/>
            <a:r>
              <a:rPr lang="en-IN" dirty="0"/>
              <a:t>Python is used widely to read write and configure routers. </a:t>
            </a:r>
          </a:p>
          <a:p>
            <a:pPr algn="just"/>
            <a:r>
              <a:rPr lang="en-IN" dirty="0"/>
              <a:t>It has libraries that facilitates writing network based applications. </a:t>
            </a:r>
          </a:p>
          <a:p>
            <a:pPr algn="just"/>
            <a:r>
              <a:rPr lang="en-IN" dirty="0"/>
              <a:t>Many use Python to make sites because there are very good tools available for doing so.</a:t>
            </a:r>
          </a:p>
          <a:p>
            <a:pPr algn="just"/>
            <a:r>
              <a:rPr lang="en-IN" dirty="0"/>
              <a:t>Frameworks like flask and Django make things rather easier.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FE1699-EA1A-4CE7-982F-8A5E9E8A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IN" sz="3600">
                <a:solidFill>
                  <a:srgbClr val="FFFFFF"/>
                </a:solidFill>
              </a:rPr>
              <a:t>Future technologies relying on python</a:t>
            </a:r>
          </a:p>
        </p:txBody>
      </p:sp>
    </p:spTree>
    <p:extLst>
      <p:ext uri="{BB962C8B-B14F-4D97-AF65-F5344CB8AC3E}">
        <p14:creationId xmlns:p14="http://schemas.microsoft.com/office/powerpoint/2010/main" val="162367532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1752</TotalTime>
  <Words>830</Words>
  <Application>Microsoft Office PowerPoint</Application>
  <PresentationFormat>Widescreen</PresentationFormat>
  <Paragraphs>160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Courier New</vt:lpstr>
      <vt:lpstr>Retrospect</vt:lpstr>
      <vt:lpstr>Python</vt:lpstr>
      <vt:lpstr>Python (programming language)</vt:lpstr>
      <vt:lpstr>Alternative Python Implementations</vt:lpstr>
      <vt:lpstr>Version release dates</vt:lpstr>
      <vt:lpstr>Python: The Future of Possibilities</vt:lpstr>
      <vt:lpstr>Python: Features</vt:lpstr>
      <vt:lpstr>PowerPoint Presentation</vt:lpstr>
      <vt:lpstr>Future technologies relying on python</vt:lpstr>
      <vt:lpstr>Future technologies relying on python</vt:lpstr>
      <vt:lpstr>Future technologies relying on python</vt:lpstr>
      <vt:lpstr>Websites developed under python</vt:lpstr>
      <vt:lpstr>Python as a career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Batteries Included</vt:lpstr>
      <vt:lpstr>Python Standard Library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</dc:title>
  <dc:creator>Manish Sharma</dc:creator>
  <cp:lastModifiedBy>Manish</cp:lastModifiedBy>
  <cp:revision>37</cp:revision>
  <dcterms:created xsi:type="dcterms:W3CDTF">2018-01-31T21:20:23Z</dcterms:created>
  <dcterms:modified xsi:type="dcterms:W3CDTF">2020-08-24T03:02:26Z</dcterms:modified>
</cp:coreProperties>
</file>